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70" r:id="rId5"/>
    <p:sldId id="271" r:id="rId6"/>
    <p:sldId id="272" r:id="rId7"/>
    <p:sldId id="273" r:id="rId8"/>
    <p:sldId id="274" r:id="rId9"/>
    <p:sldId id="275" r:id="rId10"/>
    <p:sldId id="276" r:id="rId11"/>
    <p:sldId id="277" r:id="rId12"/>
    <p:sldId id="278" r:id="rId13"/>
    <p:sldId id="279" r:id="rId14"/>
    <p:sldId id="282" r:id="rId15"/>
    <p:sldId id="283" r:id="rId16"/>
    <p:sldId id="280"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7197" userDrawn="1">
          <p15:clr>
            <a:srgbClr val="A4A3A4"/>
          </p15:clr>
        </p15:guide>
        <p15:guide id="5"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CA7C"/>
    <a:srgbClr val="0065B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65233" autoAdjust="0"/>
  </p:normalViewPr>
  <p:slideViewPr>
    <p:cSldViewPr snapToGrid="0">
      <p:cViewPr>
        <p:scale>
          <a:sx n="46" d="100"/>
          <a:sy n="46" d="100"/>
        </p:scale>
        <p:origin x="1221" y="399"/>
      </p:cViewPr>
      <p:guideLst>
        <p:guide pos="3840"/>
        <p:guide pos="7197"/>
        <p:guide orient="horz" pos="2160"/>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D0CCEB-DFF8-417B-A87A-90F3D79059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69FFE758-9C44-40AF-9D52-A7EF39200D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0C41792-4137-4FCB-BE7B-4ECDD79FDCDB}" type="datetime1">
              <a:rPr lang="en-GB" smtClean="0"/>
              <a:t>20/03/2024</a:t>
            </a:fld>
            <a:endParaRPr lang="en-GB" dirty="0"/>
          </a:p>
        </p:txBody>
      </p:sp>
      <p:sp>
        <p:nvSpPr>
          <p:cNvPr id="4" name="Footer Placeholder 3">
            <a:extLst>
              <a:ext uri="{FF2B5EF4-FFF2-40B4-BE49-F238E27FC236}">
                <a16:creationId xmlns:a16="http://schemas.microsoft.com/office/drawing/2014/main" id="{24224329-C497-4EFE-8EB2-F22CD57F39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E74C25EC-D008-42CF-845E-C895CC9B32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A32E2A0-273F-4DCF-AF0B-3CFADE889CA8}" type="slidenum">
              <a:rPr lang="en-GB" smtClean="0"/>
              <a:t>‹#›</a:t>
            </a:fld>
            <a:endParaRPr lang="en-GB" dirty="0"/>
          </a:p>
        </p:txBody>
      </p:sp>
    </p:spTree>
    <p:extLst>
      <p:ext uri="{BB962C8B-B14F-4D97-AF65-F5344CB8AC3E}">
        <p14:creationId xmlns:p14="http://schemas.microsoft.com/office/powerpoint/2010/main" val="31447201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89A5A0-212A-43EE-9185-C9427E7592D2}" type="datetime1">
              <a:rPr lang="en-GB" smtClean="0"/>
              <a:pPr/>
              <a:t>20/03/2024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99DC9BE-8102-4ADA-9C69-422E2361041F}" type="slidenum">
              <a:rPr lang="en-GB" noProof="0" smtClean="0"/>
              <a:t>‹#›</a:t>
            </a:fld>
            <a:endParaRPr lang="en-GB" noProof="0" dirty="0"/>
          </a:p>
        </p:txBody>
      </p:sp>
    </p:spTree>
    <p:extLst>
      <p:ext uri="{BB962C8B-B14F-4D97-AF65-F5344CB8AC3E}">
        <p14:creationId xmlns:p14="http://schemas.microsoft.com/office/powerpoint/2010/main" val="13009496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Arial" panose="020B0604020202020204" pitchFamily="34" charset="0"/>
              </a:rPr>
              <a:t>Hello, I am James Andrew Nurdin, student ID 2570809n. Today, I will be presenting my level 4 honours dissertation on Carbon Emissions Estimation In Edge Cloud Computing Simulations.</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1</a:t>
            </a:fld>
            <a:endParaRPr lang="en-GB" noProof="0" dirty="0"/>
          </a:p>
        </p:txBody>
      </p:sp>
    </p:spTree>
    <p:extLst>
      <p:ext uri="{BB962C8B-B14F-4D97-AF65-F5344CB8AC3E}">
        <p14:creationId xmlns:p14="http://schemas.microsoft.com/office/powerpoint/2010/main" val="423073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in the end eco leaf achieved all its goals set out at the beginning of the project, future work can still be carried out</a:t>
            </a:r>
          </a:p>
          <a:p>
            <a:r>
              <a:rPr lang="en-GB" dirty="0"/>
              <a:t>First would be to Introduce new model options for power availability and carbon intensity:</a:t>
            </a:r>
          </a:p>
          <a:p>
            <a:r>
              <a:rPr lang="en-GB" dirty="0"/>
              <a:t>Numerical equations that could potentially introduce randomness to model variability between days.</a:t>
            </a:r>
          </a:p>
          <a:p>
            <a:r>
              <a:rPr lang="en-GB" dirty="0"/>
              <a:t>Artificial intelligence models that utilise historical data to consider other factors such as long-term patterns like seasons and weather patterns throughout the year.</a:t>
            </a:r>
          </a:p>
          <a:p>
            <a:endParaRPr lang="en-GB" dirty="0"/>
          </a:p>
          <a:p>
            <a:r>
              <a:rPr lang="en-GB" dirty="0"/>
              <a:t>Rework power sources to accommodate batteries better:</a:t>
            </a:r>
          </a:p>
          <a:p>
            <a:r>
              <a:rPr lang="en-GB" dirty="0"/>
              <a:t>Seek to re-design how power sources are constructed and consider them as two components, a power generator and an optional energy store.</a:t>
            </a:r>
          </a:p>
          <a:p>
            <a:r>
              <a:rPr lang="en-GB" dirty="0"/>
              <a:t>Allowing batteries to be represented as an energy store without an explicitly defined generator.</a:t>
            </a:r>
          </a:p>
          <a:p>
            <a:endParaRPr lang="en-GB" dirty="0"/>
          </a:p>
          <a:p>
            <a:r>
              <a:rPr lang="en-GB" dirty="0"/>
              <a:t>Finally, introduce the ability to adjust the granularity of time</a:t>
            </a:r>
          </a:p>
          <a:p>
            <a:r>
              <a:rPr lang="en-GB" dirty="0"/>
              <a:t>Allow for a user-definable step forward in time to allow for the user to determine the precision needed at the expense of performance</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10</a:t>
            </a:fld>
            <a:endParaRPr lang="en-GB" noProof="0" dirty="0"/>
          </a:p>
        </p:txBody>
      </p:sp>
    </p:spTree>
    <p:extLst>
      <p:ext uri="{BB962C8B-B14F-4D97-AF65-F5344CB8AC3E}">
        <p14:creationId xmlns:p14="http://schemas.microsoft.com/office/powerpoint/2010/main" val="3460031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to my dissertation presentation, if you have any questions about the project please feel free to get in con</a:t>
            </a:r>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12</a:t>
            </a:fld>
            <a:endParaRPr lang="en-GB" noProof="0" dirty="0"/>
          </a:p>
        </p:txBody>
      </p:sp>
    </p:spTree>
    <p:extLst>
      <p:ext uri="{BB962C8B-B14F-4D97-AF65-F5344CB8AC3E}">
        <p14:creationId xmlns:p14="http://schemas.microsoft.com/office/powerpoint/2010/main" val="2469217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13</a:t>
            </a:fld>
            <a:endParaRPr lang="en-GB" noProof="0" dirty="0"/>
          </a:p>
        </p:txBody>
      </p:sp>
    </p:spTree>
    <p:extLst>
      <p:ext uri="{BB962C8B-B14F-4D97-AF65-F5344CB8AC3E}">
        <p14:creationId xmlns:p14="http://schemas.microsoft.com/office/powerpoint/2010/main" val="416758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Over the past decade, the information and communication technology industry has drastically increased its share of global energy consumption and, consequently, its emission of greenhouse gasses. A recent study approximates that the ICT industry emits around 2.1-3.9 % of global greenhouse gas emissions.</a:t>
            </a:r>
          </a:p>
          <a:p>
            <a:pPr indent="457200">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This value is only expected to rise, while there have been many debates about the rate of increase, with many older forecasts predicting a much faster rate. As we can see in the figure on the right its clear that most projections expect that the industry's percentage share of global emissions will increase.</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This can be partially attributed to the industry's increasing use of cloud computing services and the adoption of the Internet of Things. As cloud computing has existed for many decades, the recent increase in IoT devices has caused demands to improve latencies, reduce bandwidth consumption and increase security for many networks.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This is a major problem for cloud computing. In 2021, there were 172 million cellular I0T connections in Europe; in 2025, this is forecasted to double and reach 406 million. As a result, a new networking principle must be considered to resolve both the increasing use of energy in data centres and issues plaguing IoT devices.</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2</a:t>
            </a:fld>
            <a:endParaRPr lang="en-GB" noProof="0" dirty="0"/>
          </a:p>
        </p:txBody>
      </p:sp>
    </p:spTree>
    <p:extLst>
      <p:ext uri="{BB962C8B-B14F-4D97-AF65-F5344CB8AC3E}">
        <p14:creationId xmlns:p14="http://schemas.microsoft.com/office/powerpoint/2010/main" val="1181396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One such solution, fog computing, is a new platform proposed by the networking company Cisco back in 2012. As you can see in the diagram, it comprises three core aspects: the cloud, fog nodes, and IoT devices.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 Fog computing expands upon the cloud computing paradigm and seeks to address its issues by claiming to reduce latency and bandwidth in transmissions and, finally, increase security for devices on the network.</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It achieves all of this by placing fog nodes at the edge of the network. By doing so, computational workload can be distributed away from data centres, offering services much closer to the network's end devices.</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3</a:t>
            </a:fld>
            <a:endParaRPr lang="en-GB" noProof="0" dirty="0"/>
          </a:p>
        </p:txBody>
      </p:sp>
    </p:spTree>
    <p:extLst>
      <p:ext uri="{BB962C8B-B14F-4D97-AF65-F5344CB8AC3E}">
        <p14:creationId xmlns:p14="http://schemas.microsoft.com/office/powerpoint/2010/main" val="181218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The benefits of fog computing are already being seen. For instance, research has shown that in certain situations, fog computing can reduce electricity consumption by 80%. By decentralising computational tasks at the centre of the network, alternative and renewable power sources have the potential to be used amongst fog nodes to reduce carbon emissions.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Due to the complexity of producing these topologies and the relevant infancy of the platform, most research is carried out through simulations. Since its conception in the early 2010’s many fog simulators currently exist. As of today, according to GitHub the topic , “Fog Computing” currently contains 121 public repositories.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Despite many simulators currently existing, only in the last few years have we seen simulators provide effective power modelling to consider the energy requirements of network devices. Some of these models include </a:t>
            </a:r>
            <a:r>
              <a:rPr lang="en-GB" sz="1800" kern="100" dirty="0" err="1">
                <a:effectLst/>
                <a:latin typeface="Aptos" panose="020B0004020202020204" pitchFamily="34" charset="0"/>
                <a:ea typeface="Aptos" panose="020B0004020202020204" pitchFamily="34" charset="0"/>
                <a:cs typeface="Arial" panose="020B0604020202020204" pitchFamily="34" charset="0"/>
              </a:rPr>
              <a:t>iFogSim</a:t>
            </a:r>
            <a:r>
              <a:rPr lang="en-GB" sz="1800" kern="100" dirty="0">
                <a:effectLst/>
                <a:latin typeface="Aptos" panose="020B0004020202020204" pitchFamily="34" charset="0"/>
                <a:ea typeface="Aptos" panose="020B0004020202020204" pitchFamily="34" charset="0"/>
                <a:cs typeface="Arial" panose="020B0604020202020204" pitchFamily="34" charset="0"/>
              </a:rPr>
              <a:t>, </a:t>
            </a:r>
            <a:r>
              <a:rPr lang="en-GB" sz="1800" kern="100" dirty="0" err="1">
                <a:effectLst/>
                <a:latin typeface="Aptos" panose="020B0004020202020204" pitchFamily="34" charset="0"/>
                <a:ea typeface="Aptos" panose="020B0004020202020204" pitchFamily="34" charset="0"/>
                <a:cs typeface="Arial" panose="020B0604020202020204" pitchFamily="34" charset="0"/>
              </a:rPr>
              <a:t>PureEgdeSim</a:t>
            </a:r>
            <a:r>
              <a:rPr lang="en-GB" sz="1800" kern="100" dirty="0">
                <a:effectLst/>
                <a:latin typeface="Aptos" panose="020B0004020202020204" pitchFamily="34" charset="0"/>
                <a:ea typeface="Aptos" panose="020B0004020202020204" pitchFamily="34" charset="0"/>
                <a:cs typeface="Arial" panose="020B0604020202020204" pitchFamily="34" charset="0"/>
              </a:rPr>
              <a:t>, LEAF and </a:t>
            </a:r>
            <a:r>
              <a:rPr lang="en-GB" sz="1800" kern="100" dirty="0" err="1">
                <a:effectLst/>
                <a:latin typeface="Aptos" panose="020B0004020202020204" pitchFamily="34" charset="0"/>
                <a:ea typeface="Aptos" panose="020B0004020202020204" pitchFamily="34" charset="0"/>
                <a:cs typeface="Arial" panose="020B0604020202020204" pitchFamily="34" charset="0"/>
              </a:rPr>
              <a:t>MintEDGE</a:t>
            </a:r>
            <a:r>
              <a:rPr lang="en-GB" sz="1800" kern="100" dirty="0">
                <a:effectLst/>
                <a:latin typeface="Aptos" panose="020B0004020202020204" pitchFamily="34" charset="0"/>
                <a:ea typeface="Aptos" panose="020B0004020202020204" pitchFamily="34" charset="0"/>
                <a:cs typeface="Arial" panose="020B0604020202020204" pitchFamily="34" charset="0"/>
              </a:rPr>
              <a:t>.</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This being said, when considering the broader perspective, a reasonable question can come to mind?... How is this power being provided?</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4</a:t>
            </a:fld>
            <a:endParaRPr lang="en-GB" noProof="0" dirty="0"/>
          </a:p>
        </p:txBody>
      </p:sp>
    </p:spTree>
    <p:extLst>
      <p:ext uri="{BB962C8B-B14F-4D97-AF65-F5344CB8AC3E}">
        <p14:creationId xmlns:p14="http://schemas.microsoft.com/office/powerpoint/2010/main" val="128415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We propose ECO-LEAF, an energy-aware fog computing simulator with power source modelling and carbon emission estimation capabilities. When the simulator was being developed, four principal goals were laid out for the product. First, the simulator should introduce a means of modelling power sources. The second goal was to ensure that the simulator could provide carbon footprints when devices consumed energy. The third being that ECO-LEAF could capture results and display them once the simulation had finished. Finally, the last goal was for ECO-LEAF to provide example scenarios of the simulation tool being used.</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The key feature of ECO-LEAF is its ability to model various sources of power, including batteries, the grid, and renewable energy sources, which are modelled in a way that they could change during the simulation to reflect the model's current state.</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ECO-LEAF provides these features to facilitate future research and industrial opportunities to explore how the environmental impact can change as a consequence of providing energy to network infrastructure at various times and locations. </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5</a:t>
            </a:fld>
            <a:endParaRPr lang="en-GB" noProof="0" dirty="0"/>
          </a:p>
        </p:txBody>
      </p:sp>
    </p:spTree>
    <p:extLst>
      <p:ext uri="{BB962C8B-B14F-4D97-AF65-F5344CB8AC3E}">
        <p14:creationId xmlns:p14="http://schemas.microsoft.com/office/powerpoint/2010/main" val="3397528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ECO-LEAF was implemented using python and was built to extend upon the functionalities of the LEAF framework. Looking at the diagram we can see 3 core components in LEAF: The infrastructure which describes the topology of the fog network through compute nodes and communication links, Applications which describe the processes that run on the infrastructure, and finally the Orchestrator, a mediator used to determine how application tasks and data links are placed on the infrastructure.</a:t>
            </a:r>
          </a:p>
          <a:p>
            <a:pPr indent="457200">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ECO-LEAF sees to extend this architecture by introducing two new layers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Power domains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And power sources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Power sources  aim to describe how their power availability and carbon intensity fluctuate throughout the course of the simulation. It achieves this by modelling these two values by utilising historical datasets that, for a given power source, demonstrate how these values change over a period of 24 hours. Power sources were implemented in a manner that allows users to define their own or to configure the power sources provided by ECO-LEAF.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Power domains were designed and implemented to address the problem of how power is provided from sources to Infrastructure. By acting as mediators, they are used to identify how the energy from power sources is allocated amongst links and nodes. As ECO-LEAF uses a discrete event simulator, the simulator can ensure that every device retains an association at all times by carrying out evaluations at every time step.</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6</a:t>
            </a:fld>
            <a:endParaRPr lang="en-GB" noProof="0" dirty="0"/>
          </a:p>
        </p:txBody>
      </p:sp>
    </p:spTree>
    <p:extLst>
      <p:ext uri="{BB962C8B-B14F-4D97-AF65-F5344CB8AC3E}">
        <p14:creationId xmlns:p14="http://schemas.microsoft.com/office/powerpoint/2010/main" val="108586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In order to improve the usability of LEAF, ECO-LEAF introduces an events mechanism. The aim of this feature is to remove the time spent writing logic to carry out changes in state outside of the default methods provided by ECO-LEAF. The events system achieves this by running independently within the simulation and has a list of user defined actions it needs to execute at specific moments in time. This can be seen in the figure which visualises this as a timetable for when actions should occur. Expanding on this further, events can also be considered as repeating, which indicate that particular events should always be executed after a set amount of time has passed.</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The next key goal to address is the ability to capture and display results. During development, the goal was created after realising early on that no direct means of analysis was available for the results. As such ECO-LEAF utilises a directory-style data structure to store the simulation results; this approach allows for relations to be formed, reducing the need to write out relationships multiple times. As such the first tool created was the graphing tool. By choosing the measurement captured and the entities wanted to be plotted, ECO-LEAF automatically creates and formats line plots to show how state values change throughout the simulation.</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However, this tool was not enough to carry out the needed analysis. An inherent issue with this approach is that despite showing how values like carbon released or energy consumed vary over time, these results do not show the relations between power sources and infrastructure. As such, the last tool created, the animator, aims to provide an interactive form of analysis to show how relationships change over time.</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7</a:t>
            </a:fld>
            <a:endParaRPr lang="en-GB" noProof="0" dirty="0"/>
          </a:p>
        </p:txBody>
      </p:sp>
    </p:spTree>
    <p:extLst>
      <p:ext uri="{BB962C8B-B14F-4D97-AF65-F5344CB8AC3E}">
        <p14:creationId xmlns:p14="http://schemas.microsoft.com/office/powerpoint/2010/main" val="1404749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The final goal of ECO-LEAF was to consider multiple examples. As such, 7 scenarios were produced during development under a precision agriculture setting. Precision agriculture, was chosen as the context for the scenarios as they see to describe the capturing of information and processing at a central server, as such we used this to explore ways in which fog computing could be used to preprocess this data before reaching the server.</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To evaluate ECO-LEAF several of these scenarios were used to identify when the project-specific goals were achieved.</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In this scenario, we considered the final example, which represented ECO-LEAF's most realistic use case. In this context, we modelled a Northen Ireland farm with 4 plots of farmland. In these plots, an array of sensors in a grid pattern took readings of the soil contents. In addition, each plot employed a drone to take aerial readings of the local landscape. All of this data was sent to a single fog node on the plot to be pre-processed before being forwarded to the main server. The purpose of the scenario was to consider how carbon emissions varied due to available power sources for the farm.</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As we can see in this figure Plot 1 was provided wind solar grid and battery power, plot 2 was provided solar grid and battery power, plot 3 was provided wind and battery and finally plot 4 was provided grid and battery</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8</a:t>
            </a:fld>
            <a:endParaRPr lang="en-GB" noProof="0" dirty="0"/>
          </a:p>
        </p:txBody>
      </p:sp>
    </p:spTree>
    <p:extLst>
      <p:ext uri="{BB962C8B-B14F-4D97-AF65-F5344CB8AC3E}">
        <p14:creationId xmlns:p14="http://schemas.microsoft.com/office/powerpoint/2010/main" val="1461008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Looking at the results of the simulation we can see that it is clear that the ECO-LEAF achieved this goal. In the first plot we considered all available power sources and as a consequence 127 grams of carbon dioxide emissions were produced.</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For plot 2 wind power was not considered and the emissions increased  to 379 grams of carbon dioxide , this was because as we can see during the night rather than being able to </a:t>
            </a:r>
            <a:r>
              <a:rPr lang="en-GB" sz="1800" kern="100" dirty="0" err="1">
                <a:effectLst/>
                <a:latin typeface="Aptos" panose="020B0004020202020204" pitchFamily="34" charset="0"/>
                <a:ea typeface="Aptos" panose="020B0004020202020204" pitchFamily="34" charset="0"/>
                <a:cs typeface="Arial" panose="020B0604020202020204" pitchFamily="34" charset="0"/>
              </a:rPr>
              <a:t>utalise</a:t>
            </a:r>
            <a:r>
              <a:rPr lang="en-GB" sz="1800" kern="100" dirty="0">
                <a:effectLst/>
                <a:latin typeface="Aptos" panose="020B0004020202020204" pitchFamily="34" charset="0"/>
                <a:ea typeface="Aptos" panose="020B0004020202020204" pitchFamily="34" charset="0"/>
                <a:cs typeface="Arial" panose="020B0604020202020204" pitchFamily="34" charset="0"/>
              </a:rPr>
              <a:t> wind power, grid was used instead.</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In plot 3 we can see that the lowest emissions were generated at only 52 grams of carbon dioxide. As wind has the smallest inherent carbon intensity the smallest amount of emissions were produced.</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Finally when only grid was used we can see the opposite effect, where 641 grams of carbon dioxide were released. As the grid produces carbon explicitly in the generation process, we can see this reflect the final results.</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Carrying out some quick analysis on these values we can see that the percentage difference between the highest and lowest emissions was 90%, just by swapping from grid to wind power.</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Because of these results its clear to say that ECO-LEAF achieved the goal set out for this scenario as we can clearly that providing different power sources resulted in different carbon emissions.</a:t>
            </a:r>
          </a:p>
          <a:p>
            <a:endParaRPr lang="en-GB" dirty="0"/>
          </a:p>
        </p:txBody>
      </p:sp>
      <p:sp>
        <p:nvSpPr>
          <p:cNvPr id="4" name="Slide Number Placeholder 3"/>
          <p:cNvSpPr>
            <a:spLocks noGrp="1"/>
          </p:cNvSpPr>
          <p:nvPr>
            <p:ph type="sldNum" sz="quarter" idx="5"/>
          </p:nvPr>
        </p:nvSpPr>
        <p:spPr/>
        <p:txBody>
          <a:bodyPr/>
          <a:lstStyle/>
          <a:p>
            <a:pPr rtl="0"/>
            <a:fld id="{899DC9BE-8102-4ADA-9C69-422E2361041F}" type="slidenum">
              <a:rPr lang="en-GB" noProof="0" smtClean="0"/>
              <a:t>9</a:t>
            </a:fld>
            <a:endParaRPr lang="en-GB" noProof="0" dirty="0"/>
          </a:p>
        </p:txBody>
      </p:sp>
    </p:spTree>
    <p:extLst>
      <p:ext uri="{BB962C8B-B14F-4D97-AF65-F5344CB8AC3E}">
        <p14:creationId xmlns:p14="http://schemas.microsoft.com/office/powerpoint/2010/main" val="308521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rtlCol="0">
            <a:normAutofit/>
          </a:bodyPr>
          <a:lstStyle>
            <a:lvl1pPr>
              <a:defRPr sz="3000"/>
            </a:lvl1pPr>
          </a:lstStyle>
          <a:p>
            <a:pPr rtl="0"/>
            <a:r>
              <a:rPr lang="en-GB" noProof="0" dirty="0"/>
              <a:t>Project timeline</a:t>
            </a:r>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4522924"/>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295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Text Placeholder 16">
            <a:extLst>
              <a:ext uri="{FF2B5EF4-FFF2-40B4-BE49-F238E27FC236}">
                <a16:creationId xmlns:a16="http://schemas.microsoft.com/office/drawing/2014/main" id="{B8498729-8E0E-452C-9DE5-20C4280E6809}"/>
              </a:ext>
            </a:extLst>
          </p:cNvPr>
          <p:cNvSpPr>
            <a:spLocks noGrp="1"/>
          </p:cNvSpPr>
          <p:nvPr>
            <p:ph type="body" sz="quarter" idx="11" hasCustomPrompt="1"/>
          </p:nvPr>
        </p:nvSpPr>
        <p:spPr>
          <a:xfrm>
            <a:off x="3638339" y="5310000"/>
            <a:ext cx="4536000" cy="1548000"/>
          </a:xfrm>
          <a:solidFill>
            <a:schemeClr val="bg1">
              <a:lumMod val="85000"/>
              <a:alpha val="80000"/>
            </a:schemeClr>
          </a:solidFill>
        </p:spPr>
        <p:txBody>
          <a:bodyPr lIns="288000" tIns="252000" rtlCol="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rtl="0"/>
            <a:r>
              <a:rPr lang="en-GB" noProof="0" dirty="0"/>
              <a:t>Additional Stage Title 02</a:t>
            </a:r>
          </a:p>
          <a:p>
            <a:pPr lvl="1" rtl="0"/>
            <a:r>
              <a:rPr lang="en-GB" noProof="0" dirty="0"/>
              <a:t>Lorem ipsum </a:t>
            </a:r>
            <a:r>
              <a:rPr lang="en-GB" noProof="0" dirty="0" err="1"/>
              <a:t>dolor</a:t>
            </a:r>
            <a:r>
              <a:rPr lang="en-GB" noProof="0" dirty="0"/>
              <a:t> sit </a:t>
            </a:r>
            <a:r>
              <a:rPr lang="en-GB" noProof="0" dirty="0" err="1"/>
              <a:t>amet</a:t>
            </a:r>
            <a:r>
              <a:rPr lang="en-GB" noProof="0" dirty="0"/>
              <a:t>, </a:t>
            </a:r>
            <a:r>
              <a:rPr lang="en-GB" noProof="0" dirty="0" err="1"/>
              <a:t>consectetuer</a:t>
            </a:r>
            <a:r>
              <a:rPr lang="en-GB" noProof="0" dirty="0"/>
              <a:t> </a:t>
            </a:r>
            <a:r>
              <a:rPr lang="en-GB" noProof="0" dirty="0" err="1"/>
              <a:t>adipiscing</a:t>
            </a:r>
            <a:r>
              <a:rPr lang="en-GB" noProof="0" dirty="0"/>
              <a:t> </a:t>
            </a:r>
            <a:r>
              <a:rPr lang="en-GB" noProof="0" dirty="0" err="1"/>
              <a:t>elit</a:t>
            </a:r>
            <a:r>
              <a:rPr lang="en-GB" noProof="0" dirty="0"/>
              <a:t>, </a:t>
            </a:r>
            <a:r>
              <a:rPr lang="en-GB" noProof="0" dirty="0" err="1"/>
              <a:t>sed</a:t>
            </a:r>
            <a:r>
              <a:rPr lang="en-GB" noProof="0" dirty="0"/>
              <a:t> </a:t>
            </a:r>
            <a:r>
              <a:rPr lang="en-GB" noProof="0" dirty="0" err="1"/>
              <a:t>diam</a:t>
            </a:r>
            <a:r>
              <a:rPr lang="en-GB" noProof="0" dirty="0"/>
              <a:t> </a:t>
            </a:r>
            <a:r>
              <a:rPr lang="en-GB" noProof="0" dirty="0" err="1"/>
              <a:t>nonummy</a:t>
            </a:r>
            <a:endParaRPr lang="en-GB" noProof="0" dirty="0"/>
          </a:p>
        </p:txBody>
      </p:sp>
      <p:sp>
        <p:nvSpPr>
          <p:cNvPr id="17" name="Text Placeholder 16">
            <a:extLst>
              <a:ext uri="{FF2B5EF4-FFF2-40B4-BE49-F238E27FC236}">
                <a16:creationId xmlns:a16="http://schemas.microsoft.com/office/drawing/2014/main" id="{6F6ED01E-03BA-4CB7-BDDB-4A7F0B0DA414}"/>
              </a:ext>
            </a:extLst>
          </p:cNvPr>
          <p:cNvSpPr>
            <a:spLocks noGrp="1"/>
          </p:cNvSpPr>
          <p:nvPr>
            <p:ph type="body" sz="quarter" idx="10" hasCustomPrompt="1"/>
          </p:nvPr>
        </p:nvSpPr>
        <p:spPr>
          <a:xfrm>
            <a:off x="787583" y="5310000"/>
            <a:ext cx="2778470" cy="1548000"/>
          </a:xfrm>
          <a:solidFill>
            <a:schemeClr val="bg1">
              <a:lumMod val="95000"/>
            </a:schemeClr>
          </a:solidFill>
        </p:spPr>
        <p:txBody>
          <a:bodyPr lIns="288000" tIns="252000" rtlCol="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rtl="0"/>
            <a:r>
              <a:rPr lang="en-GB" noProof="0" dirty="0"/>
              <a:t>Additional Stage Title 01</a:t>
            </a:r>
          </a:p>
          <a:p>
            <a:pPr lvl="1" rtl="0"/>
            <a:r>
              <a:rPr lang="en-GB" noProof="0" dirty="0"/>
              <a:t>Lorem ipsum </a:t>
            </a:r>
            <a:r>
              <a:rPr lang="en-GB" noProof="0" dirty="0" err="1"/>
              <a:t>dolor</a:t>
            </a:r>
            <a:r>
              <a:rPr lang="en-GB" noProof="0" dirty="0"/>
              <a:t> sit </a:t>
            </a:r>
            <a:r>
              <a:rPr lang="en-GB" noProof="0" dirty="0" err="1"/>
              <a:t>amet</a:t>
            </a:r>
            <a:r>
              <a:rPr lang="en-GB" noProof="0" dirty="0"/>
              <a:t>, </a:t>
            </a:r>
            <a:r>
              <a:rPr lang="en-GB" noProof="0" dirty="0" err="1"/>
              <a:t>consectetuer</a:t>
            </a:r>
            <a:r>
              <a:rPr lang="en-GB" noProof="0" dirty="0"/>
              <a:t> </a:t>
            </a:r>
            <a:r>
              <a:rPr lang="en-GB" noProof="0" dirty="0" err="1"/>
              <a:t>adipiscing</a:t>
            </a:r>
            <a:r>
              <a:rPr lang="en-GB" noProof="0" dirty="0"/>
              <a:t> </a:t>
            </a:r>
            <a:r>
              <a:rPr lang="en-GB" noProof="0" dirty="0" err="1"/>
              <a:t>elit</a:t>
            </a:r>
            <a:r>
              <a:rPr lang="en-GB" noProof="0" dirty="0"/>
              <a:t>, </a:t>
            </a:r>
            <a:r>
              <a:rPr lang="en-GB" noProof="0" dirty="0" err="1"/>
              <a:t>sed</a:t>
            </a:r>
            <a:r>
              <a:rPr lang="en-GB" noProof="0" dirty="0"/>
              <a:t> </a:t>
            </a:r>
            <a:r>
              <a:rPr lang="en-GB" noProof="0" dirty="0" err="1"/>
              <a:t>diam</a:t>
            </a:r>
            <a:r>
              <a:rPr lang="en-GB" noProof="0" dirty="0"/>
              <a:t> </a:t>
            </a:r>
            <a:r>
              <a:rPr lang="en-GB" noProof="0" dirty="0" err="1"/>
              <a:t>nonummy</a:t>
            </a:r>
            <a:endParaRPr lang="en-GB" noProof="0" dirty="0"/>
          </a:p>
        </p:txBody>
      </p:sp>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rtlCol="0">
            <a:normAutofit/>
          </a:bodyPr>
          <a:lstStyle>
            <a:lvl1pPr>
              <a:defRPr sz="3000"/>
            </a:lvl1pPr>
          </a:lstStyle>
          <a:p>
            <a:pPr rtl="0"/>
            <a:r>
              <a:rPr lang="en-GB" noProof="0" dirty="0"/>
              <a:t>Project timeline</a:t>
            </a:r>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3306069"/>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19" name="Text Placeholder 16">
            <a:extLst>
              <a:ext uri="{FF2B5EF4-FFF2-40B4-BE49-F238E27FC236}">
                <a16:creationId xmlns:a16="http://schemas.microsoft.com/office/drawing/2014/main" id="{1C51713D-9A60-48EF-A25A-764AEDE9E672}"/>
              </a:ext>
            </a:extLst>
          </p:cNvPr>
          <p:cNvSpPr>
            <a:spLocks noGrp="1"/>
          </p:cNvSpPr>
          <p:nvPr>
            <p:ph type="body" sz="quarter" idx="12" hasCustomPrompt="1"/>
          </p:nvPr>
        </p:nvSpPr>
        <p:spPr>
          <a:xfrm>
            <a:off x="8246626" y="5310000"/>
            <a:ext cx="3103200" cy="1548000"/>
          </a:xfrm>
          <a:solidFill>
            <a:schemeClr val="bg1">
              <a:lumMod val="95000"/>
            </a:schemeClr>
          </a:solidFill>
        </p:spPr>
        <p:txBody>
          <a:bodyPr lIns="288000" tIns="252000" rtlCol="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rtl="0"/>
            <a:r>
              <a:rPr lang="en-GB" noProof="0" dirty="0"/>
              <a:t>Additional Stage Title 3</a:t>
            </a:r>
          </a:p>
          <a:p>
            <a:pPr lvl="1" rtl="0"/>
            <a:r>
              <a:rPr lang="en-GB" noProof="0" dirty="0"/>
              <a:t>Lorem ipsum </a:t>
            </a:r>
            <a:r>
              <a:rPr lang="en-GB" noProof="0" dirty="0" err="1"/>
              <a:t>dolor</a:t>
            </a:r>
            <a:r>
              <a:rPr lang="en-GB" noProof="0" dirty="0"/>
              <a:t> sit </a:t>
            </a:r>
            <a:r>
              <a:rPr lang="en-GB" noProof="0" dirty="0" err="1"/>
              <a:t>amet</a:t>
            </a:r>
            <a:r>
              <a:rPr lang="en-GB" noProof="0" dirty="0"/>
              <a:t>, </a:t>
            </a:r>
            <a:r>
              <a:rPr lang="en-GB" noProof="0" dirty="0" err="1"/>
              <a:t>consectetuer</a:t>
            </a:r>
            <a:r>
              <a:rPr lang="en-GB" noProof="0" dirty="0"/>
              <a:t> </a:t>
            </a:r>
            <a:r>
              <a:rPr lang="en-GB" noProof="0" dirty="0" err="1"/>
              <a:t>adipiscing</a:t>
            </a:r>
            <a:r>
              <a:rPr lang="en-GB" noProof="0" dirty="0"/>
              <a:t> </a:t>
            </a:r>
            <a:r>
              <a:rPr lang="en-GB" noProof="0" dirty="0" err="1"/>
              <a:t>elit</a:t>
            </a:r>
            <a:r>
              <a:rPr lang="en-GB" noProof="0" dirty="0"/>
              <a:t>, </a:t>
            </a:r>
            <a:r>
              <a:rPr lang="en-GB" noProof="0" dirty="0" err="1"/>
              <a:t>sed</a:t>
            </a:r>
            <a:r>
              <a:rPr lang="en-GB" noProof="0" dirty="0"/>
              <a:t> </a:t>
            </a:r>
            <a:r>
              <a:rPr lang="en-GB" noProof="0" dirty="0" err="1"/>
              <a:t>diam</a:t>
            </a:r>
            <a:r>
              <a:rPr lang="en-GB" noProof="0" dirty="0"/>
              <a:t> </a:t>
            </a:r>
            <a:r>
              <a:rPr lang="en-GB" noProof="0" dirty="0" err="1"/>
              <a:t>nonummy</a:t>
            </a:r>
            <a:endParaRPr lang="en-GB" noProof="0" dirty="0"/>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554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4C4A8-C2EB-4D2A-A43E-BE19EA9AEF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4D2742BD-2E9C-46B7-AFF7-A440C094DF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a:extLst>
              <a:ext uri="{FF2B5EF4-FFF2-40B4-BE49-F238E27FC236}">
                <a16:creationId xmlns:a16="http://schemas.microsoft.com/office/drawing/2014/main" id="{3DB3F001-24C4-4191-A568-B1096B9ABF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en-GB" noProof="0" dirty="0"/>
          </a:p>
        </p:txBody>
      </p:sp>
      <p:sp>
        <p:nvSpPr>
          <p:cNvPr id="5" name="Footer Placeholder 4">
            <a:extLst>
              <a:ext uri="{FF2B5EF4-FFF2-40B4-BE49-F238E27FC236}">
                <a16:creationId xmlns:a16="http://schemas.microsoft.com/office/drawing/2014/main" id="{E13E5E6E-ED1A-4700-A7E8-68DEBCDD6E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dirty="0"/>
          </a:p>
        </p:txBody>
      </p:sp>
      <p:sp>
        <p:nvSpPr>
          <p:cNvPr id="6" name="Slide Number Placeholder 5">
            <a:extLst>
              <a:ext uri="{FF2B5EF4-FFF2-40B4-BE49-F238E27FC236}">
                <a16:creationId xmlns:a16="http://schemas.microsoft.com/office/drawing/2014/main" id="{552E6C46-B63C-4A83-8155-0AE7FABAD9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20A9A2B-DCEA-459B-8067-44D042050D8C}" type="slidenum">
              <a:rPr lang="en-GB" noProof="0" smtClean="0"/>
              <a:t>‹#›</a:t>
            </a:fld>
            <a:endParaRPr lang="en-GB" noProof="0" dirty="0"/>
          </a:p>
        </p:txBody>
      </p:sp>
    </p:spTree>
    <p:extLst>
      <p:ext uri="{BB962C8B-B14F-4D97-AF65-F5344CB8AC3E}">
        <p14:creationId xmlns:p14="http://schemas.microsoft.com/office/powerpoint/2010/main" val="1401011559"/>
      </p:ext>
    </p:extLst>
  </p:cSld>
  <p:clrMap bg1="lt1" tx1="dk1" bg2="lt2" tx2="dk2" accent1="accent1" accent2="accent2" accent3="accent3" accent4="accent4" accent5="accent5" accent6="accent6" hlink="hlink" folHlink="folHlink"/>
  <p:sldLayoutIdLst>
    <p:sldLayoutId id="2147483661" r:id="rId1"/>
    <p:sldLayoutId id="2147483665" r:id="rId2"/>
  </p:sldLayoutIdLst>
  <p:hf hdr="0" ftr="0" dt="0"/>
  <p:txStyles>
    <p:title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jp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audio" Target="../media/media6.m4a"/><Relationship Id="rId7" Type="http://schemas.openxmlformats.org/officeDocument/2006/relationships/image" Target="../media/image7.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10.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13.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1DFBF3-155B-54E2-EA09-D8148B8B4782}"/>
              </a:ext>
            </a:extLst>
          </p:cNvPr>
          <p:cNvSpPr txBox="1"/>
          <p:nvPr/>
        </p:nvSpPr>
        <p:spPr>
          <a:xfrm>
            <a:off x="1311543" y="787991"/>
            <a:ext cx="9295957" cy="2123658"/>
          </a:xfrm>
          <a:prstGeom prst="rect">
            <a:avLst/>
          </a:prstGeom>
          <a:noFill/>
        </p:spPr>
        <p:txBody>
          <a:bodyPr wrap="square">
            <a:spAutoFit/>
          </a:bodyPr>
          <a:lstStyle/>
          <a:p>
            <a:r>
              <a:rPr kumimoji="0" lang="en-GB" sz="4400" b="1" i="0" u="none" strike="noStrike" kern="1200" cap="none" spc="0" normalizeH="0" baseline="0" noProof="0" dirty="0">
                <a:ln>
                  <a:noFill/>
                </a:ln>
                <a:solidFill>
                  <a:schemeClr val="accent6"/>
                </a:solidFill>
                <a:effectLst/>
                <a:uLnTx/>
                <a:uFillTx/>
                <a:latin typeface="Arial" panose="020B0604020202020204" pitchFamily="34" charset="0"/>
                <a:ea typeface="+mj-ea"/>
                <a:cs typeface="Arial" panose="020B0604020202020204" pitchFamily="34" charset="0"/>
              </a:rPr>
              <a:t>Carbon Emissions Estimation In</a:t>
            </a:r>
          </a:p>
          <a:p>
            <a:r>
              <a:rPr kumimoji="0" lang="en-GB" sz="4400" b="1" i="0" u="none" strike="noStrike" kern="1200" cap="none" spc="0" normalizeH="0" baseline="0" noProof="0" dirty="0">
                <a:ln>
                  <a:noFill/>
                </a:ln>
                <a:solidFill>
                  <a:schemeClr val="accent6"/>
                </a:solidFill>
                <a:effectLst/>
                <a:uLnTx/>
                <a:uFillTx/>
                <a:latin typeface="Arial" panose="020B0604020202020204" pitchFamily="34" charset="0"/>
                <a:ea typeface="+mj-ea"/>
                <a:cs typeface="Arial" panose="020B0604020202020204" pitchFamily="34" charset="0"/>
              </a:rPr>
              <a:t>Edge Cloud Computing</a:t>
            </a:r>
          </a:p>
          <a:p>
            <a:r>
              <a:rPr kumimoji="0" lang="en-GB" sz="4400" b="1" i="0" u="none" strike="noStrike" kern="1200" cap="none" spc="0" normalizeH="0" baseline="0" noProof="0" dirty="0">
                <a:ln>
                  <a:noFill/>
                </a:ln>
                <a:solidFill>
                  <a:schemeClr val="accent6"/>
                </a:solidFill>
                <a:effectLst/>
                <a:uLnTx/>
                <a:uFillTx/>
                <a:latin typeface="Arial" panose="020B0604020202020204" pitchFamily="34" charset="0"/>
                <a:ea typeface="+mj-ea"/>
                <a:cs typeface="Arial" panose="020B0604020202020204" pitchFamily="34" charset="0"/>
              </a:rPr>
              <a:t>Simulations</a:t>
            </a:r>
            <a:endParaRPr lang="en-GB" sz="3200" dirty="0">
              <a:solidFill>
                <a:schemeClr val="accent6"/>
              </a:solidFill>
              <a:latin typeface="Arial" panose="020B0604020202020204" pitchFamily="34" charset="0"/>
              <a:cs typeface="Arial" panose="020B0604020202020204" pitchFamily="34" charset="0"/>
            </a:endParaRPr>
          </a:p>
        </p:txBody>
      </p:sp>
      <p:pic>
        <p:nvPicPr>
          <p:cNvPr id="7" name="Picture 6" descr="A close-up of a logo&#10;&#10;Description automatically generated">
            <a:extLst>
              <a:ext uri="{FF2B5EF4-FFF2-40B4-BE49-F238E27FC236}">
                <a16:creationId xmlns:a16="http://schemas.microsoft.com/office/drawing/2014/main" id="{1FE9547A-DE1B-2770-5C25-054FD76C497B}"/>
              </a:ext>
            </a:extLst>
          </p:cNvPr>
          <p:cNvPicPr>
            <a:picLocks noChangeAspect="1"/>
          </p:cNvPicPr>
          <p:nvPr/>
        </p:nvPicPr>
        <p:blipFill>
          <a:blip r:embed="rId5"/>
          <a:stretch>
            <a:fillRect/>
          </a:stretch>
        </p:blipFill>
        <p:spPr>
          <a:xfrm>
            <a:off x="254844" y="5794912"/>
            <a:ext cx="5954887" cy="866050"/>
          </a:xfrm>
          <a:prstGeom prst="rect">
            <a:avLst/>
          </a:prstGeom>
        </p:spPr>
      </p:pic>
      <p:sp>
        <p:nvSpPr>
          <p:cNvPr id="9" name="TextBox 8">
            <a:extLst>
              <a:ext uri="{FF2B5EF4-FFF2-40B4-BE49-F238E27FC236}">
                <a16:creationId xmlns:a16="http://schemas.microsoft.com/office/drawing/2014/main" id="{04B81ED8-6A17-FBF7-C3A9-55C0CB81A851}"/>
              </a:ext>
            </a:extLst>
          </p:cNvPr>
          <p:cNvSpPr txBox="1"/>
          <p:nvPr/>
        </p:nvSpPr>
        <p:spPr>
          <a:xfrm>
            <a:off x="1448022" y="3472722"/>
            <a:ext cx="9295957" cy="523220"/>
          </a:xfrm>
          <a:prstGeom prst="rect">
            <a:avLst/>
          </a:prstGeom>
          <a:noFill/>
        </p:spPr>
        <p:txBody>
          <a:bodyPr wrap="square">
            <a:spAutoFit/>
          </a:bodyPr>
          <a:lstStyle/>
          <a:p>
            <a:r>
              <a:rPr lang="en-GB" sz="2800" dirty="0">
                <a:solidFill>
                  <a:schemeClr val="tx2">
                    <a:lumMod val="75000"/>
                  </a:schemeClr>
                </a:solidFill>
                <a:latin typeface="Arial" panose="020B0604020202020204" pitchFamily="34" charset="0"/>
                <a:cs typeface="Arial" panose="020B0604020202020204" pitchFamily="34" charset="0"/>
              </a:rPr>
              <a:t>James Andrew Nurdin, 2570809n</a:t>
            </a:r>
          </a:p>
        </p:txBody>
      </p:sp>
      <p:sp>
        <p:nvSpPr>
          <p:cNvPr id="11" name="TextBox 10">
            <a:extLst>
              <a:ext uri="{FF2B5EF4-FFF2-40B4-BE49-F238E27FC236}">
                <a16:creationId xmlns:a16="http://schemas.microsoft.com/office/drawing/2014/main" id="{60D97CB7-EDB6-4ABE-6B3B-CE013ECA2969}"/>
              </a:ext>
            </a:extLst>
          </p:cNvPr>
          <p:cNvSpPr txBox="1"/>
          <p:nvPr/>
        </p:nvSpPr>
        <p:spPr>
          <a:xfrm>
            <a:off x="1448021" y="4018540"/>
            <a:ext cx="9295957" cy="523220"/>
          </a:xfrm>
          <a:prstGeom prst="rect">
            <a:avLst/>
          </a:prstGeom>
          <a:noFill/>
        </p:spPr>
        <p:txBody>
          <a:bodyPr wrap="square">
            <a:spAutoFit/>
          </a:bodyPr>
          <a:lstStyle/>
          <a:p>
            <a:r>
              <a:rPr lang="en-GB" sz="2800" dirty="0">
                <a:solidFill>
                  <a:schemeClr val="tx2">
                    <a:lumMod val="75000"/>
                  </a:schemeClr>
                </a:solidFill>
                <a:latin typeface="Arial" panose="020B0604020202020204" pitchFamily="34" charset="0"/>
                <a:cs typeface="Arial" panose="020B0604020202020204" pitchFamily="34" charset="0"/>
              </a:rPr>
              <a:t>March 2024</a:t>
            </a:r>
          </a:p>
        </p:txBody>
      </p:sp>
      <p:sp>
        <p:nvSpPr>
          <p:cNvPr id="12" name="TextBox 11">
            <a:extLst>
              <a:ext uri="{FF2B5EF4-FFF2-40B4-BE49-F238E27FC236}">
                <a16:creationId xmlns:a16="http://schemas.microsoft.com/office/drawing/2014/main" id="{9813C18E-974B-5512-E8BB-F01D8FAF86C5}"/>
              </a:ext>
            </a:extLst>
          </p:cNvPr>
          <p:cNvSpPr txBox="1"/>
          <p:nvPr/>
        </p:nvSpPr>
        <p:spPr>
          <a:xfrm>
            <a:off x="1450292" y="2926904"/>
            <a:ext cx="9295957" cy="523220"/>
          </a:xfrm>
          <a:prstGeom prst="rect">
            <a:avLst/>
          </a:prstGeom>
          <a:noFill/>
        </p:spPr>
        <p:txBody>
          <a:bodyPr wrap="square">
            <a:spAutoFit/>
          </a:bodyPr>
          <a:lstStyle/>
          <a:p>
            <a:r>
              <a:rPr lang="en-GB" sz="2800" dirty="0">
                <a:solidFill>
                  <a:schemeClr val="tx2">
                    <a:lumMod val="75000"/>
                  </a:schemeClr>
                </a:solidFill>
                <a:latin typeface="Arial" panose="020B0604020202020204" pitchFamily="34" charset="0"/>
                <a:cs typeface="Arial" panose="020B0604020202020204" pitchFamily="34" charset="0"/>
              </a:rPr>
              <a:t>Dissertation</a:t>
            </a:r>
            <a:r>
              <a:rPr lang="en-GB" sz="2000" dirty="0">
                <a:solidFill>
                  <a:schemeClr val="tx2">
                    <a:lumMod val="75000"/>
                  </a:schemeClr>
                </a:solidFill>
                <a:latin typeface="Arial" panose="020B0604020202020204" pitchFamily="34" charset="0"/>
                <a:cs typeface="Arial" panose="020B0604020202020204" pitchFamily="34" charset="0"/>
              </a:rPr>
              <a:t> </a:t>
            </a:r>
            <a:r>
              <a:rPr lang="en-GB" sz="2800" dirty="0">
                <a:solidFill>
                  <a:schemeClr val="tx2">
                    <a:lumMod val="75000"/>
                  </a:schemeClr>
                </a:solidFill>
                <a:latin typeface="Arial" panose="020B0604020202020204" pitchFamily="34" charset="0"/>
                <a:cs typeface="Arial" panose="020B0604020202020204" pitchFamily="34" charset="0"/>
              </a:rPr>
              <a:t>Presentation</a:t>
            </a:r>
            <a:endParaRPr lang="en-GB" sz="2000" dirty="0">
              <a:solidFill>
                <a:schemeClr val="tx2">
                  <a:lumMod val="75000"/>
                </a:schemeClr>
              </a:solidFill>
              <a:latin typeface="Arial" panose="020B0604020202020204" pitchFamily="34" charset="0"/>
              <a:cs typeface="Arial" panose="020B0604020202020204" pitchFamily="34" charset="0"/>
            </a:endParaRPr>
          </a:p>
        </p:txBody>
      </p:sp>
      <p:pic>
        <p:nvPicPr>
          <p:cNvPr id="65" name="Audio 64">
            <a:hlinkClick r:id="" action="ppaction://media"/>
            <a:extLst>
              <a:ext uri="{FF2B5EF4-FFF2-40B4-BE49-F238E27FC236}">
                <a16:creationId xmlns:a16="http://schemas.microsoft.com/office/drawing/2014/main" id="{022C0E4A-6F11-9A1A-D7A2-63BCBC8270A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7065902"/>
      </p:ext>
    </p:extLst>
  </p:cSld>
  <p:clrMapOvr>
    <a:masterClrMapping/>
  </p:clrMapOvr>
  <mc:AlternateContent xmlns:mc="http://schemas.openxmlformats.org/markup-compatibility/2006">
    <mc:Choice xmlns:p14="http://schemas.microsoft.com/office/powerpoint/2010/main" Requires="p14">
      <p:transition spd="slow" p14:dur="2000" advTm="12386"/>
    </mc:Choice>
    <mc:Fallback>
      <p:transition spd="slow" advTm="12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Future Work</a:t>
            </a:r>
          </a:p>
        </p:txBody>
      </p:sp>
      <p:sp>
        <p:nvSpPr>
          <p:cNvPr id="5" name="Content Placeholder 4">
            <a:extLst>
              <a:ext uri="{FF2B5EF4-FFF2-40B4-BE49-F238E27FC236}">
                <a16:creationId xmlns:a16="http://schemas.microsoft.com/office/drawing/2014/main" id="{F412A5B6-B339-A7C4-2980-95D866911B9E}"/>
              </a:ext>
            </a:extLst>
          </p:cNvPr>
          <p:cNvSpPr>
            <a:spLocks noGrp="1"/>
          </p:cNvSpPr>
          <p:nvPr>
            <p:ph idx="1"/>
          </p:nvPr>
        </p:nvSpPr>
        <p:spPr>
          <a:xfrm>
            <a:off x="680354" y="1421798"/>
            <a:ext cx="10711545" cy="4525848"/>
          </a:xfrm>
        </p:spPr>
        <p:txBody>
          <a:bodyPr>
            <a:normAutofit fontScale="85000" lnSpcReduction="20000"/>
          </a:bodyPr>
          <a:lstStyle/>
          <a:p>
            <a:r>
              <a:rPr lang="en-GB" dirty="0"/>
              <a:t>Introduce new model options for power availability and carbon intensity:</a:t>
            </a:r>
          </a:p>
          <a:p>
            <a:pPr lvl="1"/>
            <a:r>
              <a:rPr lang="en-GB" dirty="0"/>
              <a:t>Numerical equations that could potentially introduce randomness to model variability between days.</a:t>
            </a:r>
          </a:p>
          <a:p>
            <a:pPr lvl="1"/>
            <a:r>
              <a:rPr lang="en-GB" dirty="0"/>
              <a:t>Artificial intelligence models that utilise historical data to consider other factors such as long-term patterns like seasons and weather patterns throughout the year.</a:t>
            </a:r>
          </a:p>
          <a:p>
            <a:endParaRPr lang="en-GB" dirty="0"/>
          </a:p>
          <a:p>
            <a:r>
              <a:rPr lang="en-GB" dirty="0"/>
              <a:t>Rework power sources to accommodate batteries better:</a:t>
            </a:r>
          </a:p>
          <a:p>
            <a:pPr lvl="1"/>
            <a:r>
              <a:rPr lang="en-GB" dirty="0"/>
              <a:t>Seek to re-design how power sources are constructed and consider them as two components, a power generator and an optional energy store.</a:t>
            </a:r>
          </a:p>
          <a:p>
            <a:pPr lvl="1"/>
            <a:r>
              <a:rPr lang="en-GB" dirty="0"/>
              <a:t>Allowing batteries to be represented as an energy store without an explicitly defined generator.</a:t>
            </a:r>
          </a:p>
          <a:p>
            <a:endParaRPr lang="en-GB" dirty="0"/>
          </a:p>
          <a:p>
            <a:r>
              <a:rPr lang="en-GB" dirty="0"/>
              <a:t>Finally, introduce the ability to adjust the granularity of time.</a:t>
            </a:r>
          </a:p>
          <a:p>
            <a:pPr lvl="1"/>
            <a:r>
              <a:rPr lang="en-GB" dirty="0"/>
              <a:t>Allow for a user-definable step forward in time to allow for the user to determine the precision needed at the expense of performance</a:t>
            </a:r>
          </a:p>
        </p:txBody>
      </p:sp>
      <p:grpSp>
        <p:nvGrpSpPr>
          <p:cNvPr id="7" name="Group 6">
            <a:extLst>
              <a:ext uri="{FF2B5EF4-FFF2-40B4-BE49-F238E27FC236}">
                <a16:creationId xmlns:a16="http://schemas.microsoft.com/office/drawing/2014/main" id="{77E0B5D8-B5A7-4D51-80A6-F2E07EA5B802}"/>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3B6BB813-9106-FF37-0436-F0DDCD1056CF}"/>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9186BBBE-822E-638B-1217-CED03B2B5B16}"/>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5321451F-34FE-3123-8CF5-727D6E499777}"/>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40E6AF21-7AB9-FE27-0B8A-4D6F1797C310}"/>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66F9B4D9-477B-03CC-81EA-76A67B76DA4C}"/>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10</a:t>
                </a:r>
              </a:p>
            </p:txBody>
          </p:sp>
        </p:grpSp>
        <p:sp>
          <p:nvSpPr>
            <p:cNvPr id="9" name="Title 1">
              <a:extLst>
                <a:ext uri="{FF2B5EF4-FFF2-40B4-BE49-F238E27FC236}">
                  <a16:creationId xmlns:a16="http://schemas.microsoft.com/office/drawing/2014/main" id="{84AA45D9-166C-06ED-6F79-0D52E7EA8E6D}"/>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pic>
        <p:nvPicPr>
          <p:cNvPr id="149" name="Audio 148">
            <a:hlinkClick r:id="" action="ppaction://media"/>
            <a:extLst>
              <a:ext uri="{FF2B5EF4-FFF2-40B4-BE49-F238E27FC236}">
                <a16:creationId xmlns:a16="http://schemas.microsoft.com/office/drawing/2014/main" id="{F87739F8-4AA7-DCAF-8061-E3D84900472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37260230"/>
      </p:ext>
    </p:extLst>
  </p:cSld>
  <p:clrMapOvr>
    <a:masterClrMapping/>
  </p:clrMapOvr>
  <mc:AlternateContent xmlns:mc="http://schemas.openxmlformats.org/markup-compatibility/2006">
    <mc:Choice xmlns:p14="http://schemas.microsoft.com/office/powerpoint/2010/main" Requires="p14">
      <p:transition spd="slow" p14:dur="2000" advTm="73242"/>
    </mc:Choice>
    <mc:Fallback>
      <p:transition spd="slow" advTm="73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fade">
                                      <p:cBhvr>
                                        <p:cTn id="33" dur="500"/>
                                        <p:tgtEl>
                                          <p:spTgt spid="5">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fade">
                                      <p:cBhvr>
                                        <p:cTn id="36"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49"/>
                </p:tgtEl>
              </p:cMediaNode>
            </p:audio>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5EABCF-A05D-5C34-1B11-7667DAA4C157}"/>
              </a:ext>
            </a:extLst>
          </p:cNvPr>
          <p:cNvSpPr>
            <a:spLocks noGrp="1"/>
          </p:cNvSpPr>
          <p:nvPr>
            <p:ph type="title"/>
          </p:nvPr>
        </p:nvSpPr>
        <p:spPr/>
        <p:txBody>
          <a:bodyPr/>
          <a:lstStyle/>
          <a:p>
            <a:r>
              <a:rPr lang="en-GB" dirty="0">
                <a:solidFill>
                  <a:schemeClr val="accent6"/>
                </a:solidFill>
              </a:rPr>
              <a:t>Summary</a:t>
            </a:r>
          </a:p>
        </p:txBody>
      </p:sp>
      <p:grpSp>
        <p:nvGrpSpPr>
          <p:cNvPr id="7" name="Group 6">
            <a:extLst>
              <a:ext uri="{FF2B5EF4-FFF2-40B4-BE49-F238E27FC236}">
                <a16:creationId xmlns:a16="http://schemas.microsoft.com/office/drawing/2014/main" id="{0BEBB25D-F8A4-A95B-CDDE-5D8743F654A4}"/>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18C33E31-9A88-F1E0-F168-5A98E577173B}"/>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67B2E485-EBE9-531D-217B-9AE3FB754215}"/>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1980C063-4EC7-E742-AA24-25D726B71F66}"/>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9F2E88E1-4124-168C-5EA8-CFF8E6346515}"/>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55B53C61-9FBB-9BF0-644D-94748FF2D6BD}"/>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11</a:t>
                </a:r>
              </a:p>
            </p:txBody>
          </p:sp>
        </p:grpSp>
        <p:sp>
          <p:nvSpPr>
            <p:cNvPr id="9" name="Title 1">
              <a:extLst>
                <a:ext uri="{FF2B5EF4-FFF2-40B4-BE49-F238E27FC236}">
                  <a16:creationId xmlns:a16="http://schemas.microsoft.com/office/drawing/2014/main" id="{39B1A6F9-6C68-0D16-DC0C-8630BA4542B4}"/>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sp>
        <p:nvSpPr>
          <p:cNvPr id="15" name="TextBox 14">
            <a:extLst>
              <a:ext uri="{FF2B5EF4-FFF2-40B4-BE49-F238E27FC236}">
                <a16:creationId xmlns:a16="http://schemas.microsoft.com/office/drawing/2014/main" id="{CEFCDA01-D5C2-BAA5-E92D-638ABB38FE21}"/>
              </a:ext>
            </a:extLst>
          </p:cNvPr>
          <p:cNvSpPr txBox="1"/>
          <p:nvPr/>
        </p:nvSpPr>
        <p:spPr>
          <a:xfrm>
            <a:off x="510493" y="1584364"/>
            <a:ext cx="10136938" cy="4247317"/>
          </a:xfrm>
          <a:prstGeom prst="rect">
            <a:avLst/>
          </a:prstGeom>
          <a:noFill/>
        </p:spPr>
        <p:txBody>
          <a:bodyPr wrap="square">
            <a:spAutoFit/>
          </a:bodyPr>
          <a:lstStyle/>
          <a:p>
            <a:pPr marL="457200" indent="-457200">
              <a:buFont typeface="Arial" panose="020B0604020202020204" pitchFamily="34" charset="0"/>
              <a:buChar char="•"/>
            </a:pPr>
            <a:r>
              <a:rPr lang="en-GB" sz="1800" dirty="0"/>
              <a:t>Following the rapid adoption of the IoT, fog computing was proposed to reduce processing at centralised data centres.</a:t>
            </a:r>
          </a:p>
          <a:p>
            <a:pPr marL="457200" indent="-457200">
              <a:buFont typeface="Arial" panose="020B0604020202020204" pitchFamily="34" charset="0"/>
              <a:buChar char="•"/>
            </a:pPr>
            <a:r>
              <a:rPr lang="en-GB" dirty="0"/>
              <a:t>Many energy-aware fog computing simulations exist; however, most fail to consider how power is generated and consider the carbon emissions as a result of consuming this power.</a:t>
            </a:r>
          </a:p>
          <a:p>
            <a:pPr marL="457200" indent="-457200">
              <a:buFont typeface="Arial" panose="020B0604020202020204" pitchFamily="34" charset="0"/>
              <a:buChar char="•"/>
            </a:pPr>
            <a:r>
              <a:rPr lang="en-GB" sz="1800" dirty="0"/>
              <a:t>We propose E</a:t>
            </a:r>
            <a:r>
              <a:rPr lang="en-GB" dirty="0"/>
              <a:t>CO-LEAF, an energy-aware fog computing simulator that models power sources and estimates carbon emissions.</a:t>
            </a:r>
          </a:p>
          <a:p>
            <a:pPr marL="457200" indent="-457200">
              <a:buFont typeface="Arial" panose="020B0604020202020204" pitchFamily="34" charset="0"/>
              <a:buChar char="•"/>
            </a:pPr>
            <a:r>
              <a:rPr lang="en-GB" sz="1800" dirty="0"/>
              <a:t>ECO-LEAF allows for models of power availability and carbon intensity through historical data sets.</a:t>
            </a:r>
          </a:p>
          <a:p>
            <a:pPr marL="457200" indent="-457200">
              <a:buFont typeface="Arial" panose="020B0604020202020204" pitchFamily="34" charset="0"/>
              <a:buChar char="•"/>
            </a:pPr>
            <a:r>
              <a:rPr lang="en-GB" dirty="0"/>
              <a:t>To evaluate ECO-LEAF, several scenarios were created to demonstrate its capabilities and identify when the product’s goals had been met. </a:t>
            </a:r>
          </a:p>
          <a:p>
            <a:pPr marL="914400" lvl="1" indent="-457200">
              <a:buFont typeface="Arial" panose="020B0604020202020204" pitchFamily="34" charset="0"/>
              <a:buChar char="•"/>
            </a:pPr>
            <a:r>
              <a:rPr lang="en-GB" dirty="0"/>
              <a:t>For instance, the last scenario demonstrates how carbon emissions can vary because of varying available power sources.</a:t>
            </a:r>
          </a:p>
          <a:p>
            <a:pPr marL="457200" indent="-457200">
              <a:buFont typeface="Arial" panose="020B0604020202020204" pitchFamily="34" charset="0"/>
              <a:buChar char="•"/>
            </a:pPr>
            <a:r>
              <a:rPr lang="en-GB" dirty="0"/>
              <a:t>Finally, possible future work can be done to ECO-LEAF to improve upon the simulation tool to further improve the accuracy of results and improve the user experience in creating scenarios.</a:t>
            </a:r>
          </a:p>
        </p:txBody>
      </p:sp>
    </p:spTree>
    <p:custDataLst>
      <p:tags r:id="rId1"/>
    </p:custDataLst>
    <p:extLst>
      <p:ext uri="{BB962C8B-B14F-4D97-AF65-F5344CB8AC3E}">
        <p14:creationId xmlns:p14="http://schemas.microsoft.com/office/powerpoint/2010/main" val="124512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xEl>
                                              <p:pRg st="6" end="6"/>
                                            </p:txEl>
                                          </p:spTgt>
                                        </p:tgtEl>
                                        <p:attrNameLst>
                                          <p:attrName>style.visibility</p:attrName>
                                        </p:attrNameLst>
                                      </p:cBhvr>
                                      <p:to>
                                        <p:strVal val="visible"/>
                                      </p:to>
                                    </p:set>
                                    <p:animEffect transition="in" filter="fade">
                                      <p:cBhvr>
                                        <p:cTn id="35"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BEBB25D-F8A4-A95B-CDDE-5D8743F654A4}"/>
              </a:ext>
            </a:extLst>
          </p:cNvPr>
          <p:cNvGrpSpPr/>
          <p:nvPr/>
        </p:nvGrpSpPr>
        <p:grpSpPr>
          <a:xfrm>
            <a:off x="219433" y="6198781"/>
            <a:ext cx="11296920" cy="550362"/>
            <a:chOff x="219433" y="6198781"/>
            <a:chExt cx="11296920" cy="550362"/>
          </a:xfrm>
        </p:grpSpPr>
        <p:grpSp>
          <p:nvGrpSpPr>
            <p:cNvPr id="10" name="Group 9">
              <a:extLst>
                <a:ext uri="{FF2B5EF4-FFF2-40B4-BE49-F238E27FC236}">
                  <a16:creationId xmlns:a16="http://schemas.microsoft.com/office/drawing/2014/main" id="{67B2E485-EBE9-531D-217B-9AE3FB754215}"/>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1980C063-4EC7-E742-AA24-25D726B71F66}"/>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9F2E88E1-4124-168C-5EA8-CFF8E6346515}"/>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9" name="Title 1">
              <a:extLst>
                <a:ext uri="{FF2B5EF4-FFF2-40B4-BE49-F238E27FC236}">
                  <a16:creationId xmlns:a16="http://schemas.microsoft.com/office/drawing/2014/main" id="{39B1A6F9-6C68-0D16-DC0C-8630BA4542B4}"/>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sp>
        <p:nvSpPr>
          <p:cNvPr id="5" name="TextBox 4">
            <a:extLst>
              <a:ext uri="{FF2B5EF4-FFF2-40B4-BE49-F238E27FC236}">
                <a16:creationId xmlns:a16="http://schemas.microsoft.com/office/drawing/2014/main" id="{5AEC0674-BBEA-A425-6D8F-415366A5C747}"/>
              </a:ext>
            </a:extLst>
          </p:cNvPr>
          <p:cNvSpPr txBox="1"/>
          <p:nvPr/>
        </p:nvSpPr>
        <p:spPr>
          <a:xfrm>
            <a:off x="4378424" y="2659559"/>
            <a:ext cx="3155261" cy="769441"/>
          </a:xfrm>
          <a:prstGeom prst="rect">
            <a:avLst/>
          </a:prstGeom>
          <a:noFill/>
        </p:spPr>
        <p:txBody>
          <a:bodyPr wrap="square">
            <a:spAutoFit/>
          </a:bodyPr>
          <a:lstStyle/>
          <a:p>
            <a:r>
              <a:rPr kumimoji="0" lang="en-GB" sz="4400" b="1" i="0" u="none" strike="noStrike" kern="1200" cap="none" spc="0" normalizeH="0" baseline="0" noProof="0" dirty="0">
                <a:ln>
                  <a:noFill/>
                </a:ln>
                <a:solidFill>
                  <a:schemeClr val="accent6"/>
                </a:solidFill>
                <a:effectLst/>
                <a:uLnTx/>
                <a:uFillTx/>
                <a:latin typeface="Arial" panose="020B0604020202020204" pitchFamily="34" charset="0"/>
                <a:ea typeface="+mj-ea"/>
                <a:cs typeface="Arial" panose="020B0604020202020204" pitchFamily="34" charset="0"/>
              </a:rPr>
              <a:t>Thank You</a:t>
            </a:r>
            <a:endParaRPr lang="en-GB" sz="3200" dirty="0">
              <a:solidFill>
                <a:schemeClr val="accent6"/>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40093577-4139-F188-9095-C91B66E06FA0}"/>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12</a:t>
            </a:r>
          </a:p>
        </p:txBody>
      </p:sp>
      <p:pic>
        <p:nvPicPr>
          <p:cNvPr id="39" name="Audio 38">
            <a:hlinkClick r:id="" action="ppaction://media"/>
            <a:extLst>
              <a:ext uri="{FF2B5EF4-FFF2-40B4-BE49-F238E27FC236}">
                <a16:creationId xmlns:a16="http://schemas.microsoft.com/office/drawing/2014/main" id="{BADD023F-52AA-D8B6-FBBB-4B8AF8C6A9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6977241"/>
      </p:ext>
    </p:extLst>
  </p:cSld>
  <p:clrMapOvr>
    <a:masterClrMapping/>
  </p:clrMapOvr>
  <mc:AlternateContent xmlns:mc="http://schemas.openxmlformats.org/markup-compatibility/2006">
    <mc:Choice xmlns:p14="http://schemas.microsoft.com/office/powerpoint/2010/main" Requires="p14">
      <p:transition spd="slow" p14:dur="2000" advTm="9627"/>
    </mc:Choice>
    <mc:Fallback>
      <p:transition spd="slow" advTm="9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References</a:t>
            </a:r>
          </a:p>
        </p:txBody>
      </p:sp>
      <p:sp>
        <p:nvSpPr>
          <p:cNvPr id="5" name="Content Placeholder 4">
            <a:extLst>
              <a:ext uri="{FF2B5EF4-FFF2-40B4-BE49-F238E27FC236}">
                <a16:creationId xmlns:a16="http://schemas.microsoft.com/office/drawing/2014/main" id="{F412A5B6-B339-A7C4-2980-95D866911B9E}"/>
              </a:ext>
            </a:extLst>
          </p:cNvPr>
          <p:cNvSpPr>
            <a:spLocks noGrp="1"/>
          </p:cNvSpPr>
          <p:nvPr>
            <p:ph idx="1"/>
          </p:nvPr>
        </p:nvSpPr>
        <p:spPr>
          <a:xfrm>
            <a:off x="740227" y="1220033"/>
            <a:ext cx="10711545" cy="4661193"/>
          </a:xfrm>
        </p:spPr>
        <p:txBody>
          <a:bodyPr>
            <a:normAutofit fontScale="92500" lnSpcReduction="20000"/>
          </a:bodyPr>
          <a:lstStyle/>
          <a:p>
            <a:r>
              <a:rPr lang="en-GB" sz="2400" dirty="0"/>
              <a:t>C. Freitag, M. Berners-Lee, K. </a:t>
            </a:r>
            <a:r>
              <a:rPr lang="en-GB" sz="2400" dirty="0" err="1"/>
              <a:t>Widdicks</a:t>
            </a:r>
            <a:r>
              <a:rPr lang="en-GB" sz="2400" dirty="0"/>
              <a:t>, B. Knowles, G. S. Blair, and A. Friday. The real climate and transformative impact of </a:t>
            </a:r>
            <a:r>
              <a:rPr lang="en-GB" sz="2400" dirty="0" err="1"/>
              <a:t>ict</a:t>
            </a:r>
            <a:r>
              <a:rPr lang="en-GB" sz="2400" dirty="0"/>
              <a:t>: A critique of estimates, trends, and regulations. Patterns, 2(9):100340, 2021b. ISSN 2666-3899. </a:t>
            </a:r>
            <a:r>
              <a:rPr lang="en-GB" sz="2400" dirty="0" err="1"/>
              <a:t>doi</a:t>
            </a:r>
            <a:r>
              <a:rPr lang="en-GB" sz="2400" dirty="0"/>
              <a:t>: https://doi.org/10.1016/j.patter. 2021.100340. URL https://www.sciencedirect.com/science/article/pii/ S2666389921001884.</a:t>
            </a:r>
          </a:p>
          <a:p>
            <a:r>
              <a:rPr lang="en-GB" sz="2400" dirty="0"/>
              <a:t>National Grid ESO. Carbon intensity api. https://carbonintensity.org.uk/. Accessed: 11/10/2023.</a:t>
            </a:r>
          </a:p>
          <a:p>
            <a:r>
              <a:rPr lang="en-GB" sz="2400" dirty="0"/>
              <a:t>Savills Research. Spotlight: European data centre, deep dive in the data sphere, 2022. URL https://www.savills.com/research_articles/255800/335857-0. Accessed: 25/03/2024.</a:t>
            </a:r>
          </a:p>
          <a:p>
            <a:r>
              <a:rPr lang="en-GB" sz="2400" dirty="0"/>
              <a:t>P. Wiesner and L. </a:t>
            </a:r>
            <a:r>
              <a:rPr lang="en-GB" sz="2400" dirty="0" err="1"/>
              <a:t>Thamsen</a:t>
            </a:r>
            <a:r>
              <a:rPr lang="en-GB" sz="2400" dirty="0"/>
              <a:t>. Leaf: Simulating large energy-aware fog computing environments. In 2021 IEEE 5th International Conference on Fog and Edge Computing (ICFEC), pages 29–36. IEEE, 2021.</a:t>
            </a:r>
          </a:p>
          <a:p>
            <a:r>
              <a:rPr lang="en-GB" sz="2400" dirty="0"/>
              <a:t>M. Yan, C. A. Chan, A. F. </a:t>
            </a:r>
            <a:r>
              <a:rPr lang="en-GB" sz="2400" dirty="0" err="1"/>
              <a:t>Gygax</a:t>
            </a:r>
            <a:r>
              <a:rPr lang="en-GB" sz="2400" dirty="0"/>
              <a:t>, J. Yan, L. Campbell, A. </a:t>
            </a:r>
            <a:r>
              <a:rPr lang="en-GB" sz="2400" dirty="0" err="1"/>
              <a:t>Nirmalathas</a:t>
            </a:r>
            <a:r>
              <a:rPr lang="en-GB" sz="2400" dirty="0"/>
              <a:t>, and C. Leckie. </a:t>
            </a:r>
            <a:r>
              <a:rPr lang="en-GB" sz="2400" dirty="0" err="1"/>
              <a:t>Modeling</a:t>
            </a:r>
            <a:r>
              <a:rPr lang="en-GB" sz="2400" dirty="0"/>
              <a:t> the total energy consumption of mobile network services and applications. Energies, 121), 2019. ISSN 1996-1073. </a:t>
            </a:r>
            <a:r>
              <a:rPr lang="en-GB" sz="2400" dirty="0" err="1"/>
              <a:t>doi</a:t>
            </a:r>
            <a:r>
              <a:rPr lang="en-GB" sz="2400" dirty="0"/>
              <a:t>: 10.3390/en12010184. URL https://www.mdpi.com/1996-1073/12/1/184.</a:t>
            </a:r>
          </a:p>
        </p:txBody>
      </p:sp>
      <p:grpSp>
        <p:nvGrpSpPr>
          <p:cNvPr id="7" name="Group 6">
            <a:extLst>
              <a:ext uri="{FF2B5EF4-FFF2-40B4-BE49-F238E27FC236}">
                <a16:creationId xmlns:a16="http://schemas.microsoft.com/office/drawing/2014/main" id="{77E0B5D8-B5A7-4D51-80A6-F2E07EA5B802}"/>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3B6BB813-9106-FF37-0436-F0DDCD1056CF}"/>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9186BBBE-822E-638B-1217-CED03B2B5B16}"/>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5321451F-34FE-3123-8CF5-727D6E499777}"/>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40E6AF21-7AB9-FE27-0B8A-4D6F1797C310}"/>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66F9B4D9-477B-03CC-81EA-76A67B76DA4C}"/>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13</a:t>
                </a:r>
              </a:p>
            </p:txBody>
          </p:sp>
        </p:grpSp>
        <p:sp>
          <p:nvSpPr>
            <p:cNvPr id="9" name="Title 1">
              <a:extLst>
                <a:ext uri="{FF2B5EF4-FFF2-40B4-BE49-F238E27FC236}">
                  <a16:creationId xmlns:a16="http://schemas.microsoft.com/office/drawing/2014/main" id="{84AA45D9-166C-06ED-6F79-0D52E7EA8E6D}"/>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pic>
        <p:nvPicPr>
          <p:cNvPr id="36" name="Audio 35">
            <a:hlinkClick r:id="" action="ppaction://media"/>
            <a:extLst>
              <a:ext uri="{FF2B5EF4-FFF2-40B4-BE49-F238E27FC236}">
                <a16:creationId xmlns:a16="http://schemas.microsoft.com/office/drawing/2014/main" id="{B558299B-FBE9-3D35-1D78-2C80DB6393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2157779"/>
      </p:ext>
    </p:extLst>
  </p:cSld>
  <p:clrMapOvr>
    <a:masterClrMapping/>
  </p:clrMapOvr>
  <mc:AlternateContent xmlns:mc="http://schemas.openxmlformats.org/markup-compatibility/2006">
    <mc:Choice xmlns:p14="http://schemas.microsoft.com/office/powerpoint/2010/main" Requires="p14">
      <p:transition spd="slow" p14:dur="2000" advTm="7690"/>
    </mc:Choice>
    <mc:Fallback>
      <p:transition spd="slow" advTm="7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The Environmental Impact of Computing</a:t>
            </a:r>
          </a:p>
        </p:txBody>
      </p:sp>
      <p:pic>
        <p:nvPicPr>
          <p:cNvPr id="15" name="Content Placeholder 14" descr="A graph showing the number of numbers and the number of individuals&#10;&#10;Description automatically generated with medium confidence">
            <a:extLst>
              <a:ext uri="{FF2B5EF4-FFF2-40B4-BE49-F238E27FC236}">
                <a16:creationId xmlns:a16="http://schemas.microsoft.com/office/drawing/2014/main" id="{26615011-D4CB-1306-E06C-E3EBD7AEB61B}"/>
              </a:ext>
              <a:ext uri="{C183D7F6-B498-43B3-948B-1728B52AA6E4}">
                <adec:decorative xmlns:adec="http://schemas.microsoft.com/office/drawing/2017/decorative" val="0"/>
              </a:ext>
            </a:extLst>
          </p:cNvPr>
          <p:cNvPicPr>
            <a:picLocks noGrp="1" noChangeAspect="1"/>
          </p:cNvPicPr>
          <p:nvPr>
            <p:ph idx="1"/>
          </p:nvPr>
        </p:nvPicPr>
        <p:blipFill>
          <a:blip r:embed="rId6"/>
          <a:stretch>
            <a:fillRect/>
          </a:stretch>
        </p:blipFill>
        <p:spPr>
          <a:xfrm>
            <a:off x="5522311" y="1419089"/>
            <a:ext cx="5440238" cy="3449426"/>
          </a:xfrm>
        </p:spPr>
      </p:pic>
      <p:grpSp>
        <p:nvGrpSpPr>
          <p:cNvPr id="7" name="Group 6">
            <a:extLst>
              <a:ext uri="{FF2B5EF4-FFF2-40B4-BE49-F238E27FC236}">
                <a16:creationId xmlns:a16="http://schemas.microsoft.com/office/drawing/2014/main" id="{3E556485-5832-3862-EA0D-11709FA0C13A}"/>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0A823241-B3F3-EDE5-CFF6-93111BD83E66}"/>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6CD38933-E674-9641-AE48-B5B00965D01C}"/>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3BBF6521-E329-590C-F602-70E4B4CBA65E}"/>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3532B8B1-FE06-ADBC-94C3-8E56A4DCF2D4}"/>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638BBF3E-9A51-06C6-8B0C-F6C00DA26CC2}"/>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2</a:t>
                </a:r>
              </a:p>
            </p:txBody>
          </p:sp>
        </p:grpSp>
        <p:sp>
          <p:nvSpPr>
            <p:cNvPr id="9" name="Title 1">
              <a:extLst>
                <a:ext uri="{FF2B5EF4-FFF2-40B4-BE49-F238E27FC236}">
                  <a16:creationId xmlns:a16="http://schemas.microsoft.com/office/drawing/2014/main" id="{5888A84E-21A0-0119-254D-D526DC8AFAC7}"/>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sp>
        <p:nvSpPr>
          <p:cNvPr id="16" name="TextBox 15">
            <a:extLst>
              <a:ext uri="{FF2B5EF4-FFF2-40B4-BE49-F238E27FC236}">
                <a16:creationId xmlns:a16="http://schemas.microsoft.com/office/drawing/2014/main" id="{DECB0A4A-AE30-1D4F-6B08-8FDA411F6FE6}"/>
              </a:ext>
            </a:extLst>
          </p:cNvPr>
          <p:cNvSpPr txBox="1"/>
          <p:nvPr/>
        </p:nvSpPr>
        <p:spPr>
          <a:xfrm>
            <a:off x="6175437" y="4958373"/>
            <a:ext cx="4528422" cy="338554"/>
          </a:xfrm>
          <a:prstGeom prst="rect">
            <a:avLst/>
          </a:prstGeom>
          <a:noFill/>
        </p:spPr>
        <p:txBody>
          <a:bodyPr wrap="square" rtlCol="0">
            <a:spAutoFit/>
          </a:bodyPr>
          <a:lstStyle/>
          <a:p>
            <a:r>
              <a:rPr lang="en-GB" sz="1600" i="1" dirty="0"/>
              <a:t>Projections of ICT's GHG emissions from 2020</a:t>
            </a:r>
          </a:p>
        </p:txBody>
      </p:sp>
      <p:sp>
        <p:nvSpPr>
          <p:cNvPr id="17" name="TextBox 16">
            <a:extLst>
              <a:ext uri="{FF2B5EF4-FFF2-40B4-BE49-F238E27FC236}">
                <a16:creationId xmlns:a16="http://schemas.microsoft.com/office/drawing/2014/main" id="{964DFF1C-677E-6AD2-750B-CD20B838F24D}"/>
              </a:ext>
            </a:extLst>
          </p:cNvPr>
          <p:cNvSpPr txBox="1"/>
          <p:nvPr/>
        </p:nvSpPr>
        <p:spPr>
          <a:xfrm>
            <a:off x="617544" y="5852538"/>
            <a:ext cx="9631923" cy="584775"/>
          </a:xfrm>
          <a:prstGeom prst="rect">
            <a:avLst/>
          </a:prstGeom>
          <a:noFill/>
        </p:spPr>
        <p:txBody>
          <a:bodyPr wrap="square" rtlCol="0">
            <a:spAutoFit/>
          </a:bodyPr>
          <a:lstStyle/>
          <a:p>
            <a:r>
              <a:rPr lang="en-GB" sz="1400" dirty="0">
                <a:solidFill>
                  <a:schemeClr val="bg2">
                    <a:lumMod val="60000"/>
                    <a:lumOff val="40000"/>
                  </a:schemeClr>
                </a:solidFill>
              </a:rPr>
              <a:t>Source: The real climate and transformative impact of ICT: A critique of estimates, trends, and regulations, Freitag et al.</a:t>
            </a:r>
          </a:p>
          <a:p>
            <a:endParaRPr lang="en-GB" dirty="0">
              <a:solidFill>
                <a:schemeClr val="bg2">
                  <a:lumMod val="60000"/>
                  <a:lumOff val="40000"/>
                </a:schemeClr>
              </a:solidFill>
            </a:endParaRPr>
          </a:p>
        </p:txBody>
      </p:sp>
      <p:sp>
        <p:nvSpPr>
          <p:cNvPr id="18" name="TextBox 17">
            <a:extLst>
              <a:ext uri="{FF2B5EF4-FFF2-40B4-BE49-F238E27FC236}">
                <a16:creationId xmlns:a16="http://schemas.microsoft.com/office/drawing/2014/main" id="{1383D2C3-9622-B29E-5A22-D8C354F30A34}"/>
              </a:ext>
            </a:extLst>
          </p:cNvPr>
          <p:cNvSpPr txBox="1"/>
          <p:nvPr/>
        </p:nvSpPr>
        <p:spPr>
          <a:xfrm>
            <a:off x="307502" y="1252140"/>
            <a:ext cx="5015753" cy="1323439"/>
          </a:xfrm>
          <a:prstGeom prst="rect">
            <a:avLst/>
          </a:prstGeom>
          <a:noFill/>
        </p:spPr>
        <p:txBody>
          <a:bodyPr wrap="square" rtlCol="0">
            <a:spAutoFit/>
          </a:bodyPr>
          <a:lstStyle/>
          <a:p>
            <a:pPr marL="457200" indent="-457200">
              <a:buFont typeface="Arial" panose="020B0604020202020204" pitchFamily="34" charset="0"/>
              <a:buChar char="•"/>
            </a:pPr>
            <a:r>
              <a:rPr lang="en-GB" sz="2000" dirty="0"/>
              <a:t>Currently </a:t>
            </a:r>
            <a:r>
              <a:rPr lang="en-GB" sz="2000" b="1" dirty="0"/>
              <a:t>2.1 – 3.9% </a:t>
            </a:r>
            <a:r>
              <a:rPr lang="en-GB" sz="2000" dirty="0"/>
              <a:t>of global carbon emissions are produced by the ICT industry (Freitag et al. 2021).</a:t>
            </a:r>
          </a:p>
          <a:p>
            <a:pPr marL="457200" indent="-457200">
              <a:buFont typeface="Arial" panose="020B0604020202020204" pitchFamily="34" charset="0"/>
              <a:buChar char="•"/>
            </a:pPr>
            <a:endParaRPr lang="en-GB" sz="2000" dirty="0"/>
          </a:p>
        </p:txBody>
      </p:sp>
      <p:sp>
        <p:nvSpPr>
          <p:cNvPr id="19" name="TextBox 18">
            <a:extLst>
              <a:ext uri="{FF2B5EF4-FFF2-40B4-BE49-F238E27FC236}">
                <a16:creationId xmlns:a16="http://schemas.microsoft.com/office/drawing/2014/main" id="{62892192-F9BC-61F9-0757-13F9D75F3A55}"/>
              </a:ext>
            </a:extLst>
          </p:cNvPr>
          <p:cNvSpPr txBox="1"/>
          <p:nvPr/>
        </p:nvSpPr>
        <p:spPr>
          <a:xfrm>
            <a:off x="307501" y="2462204"/>
            <a:ext cx="5015753" cy="400110"/>
          </a:xfrm>
          <a:prstGeom prst="rect">
            <a:avLst/>
          </a:prstGeom>
          <a:noFill/>
        </p:spPr>
        <p:txBody>
          <a:bodyPr wrap="square" rtlCol="0">
            <a:spAutoFit/>
          </a:bodyPr>
          <a:lstStyle/>
          <a:p>
            <a:pPr marL="457200" indent="-457200">
              <a:buFont typeface="Arial" panose="020B0604020202020204" pitchFamily="34" charset="0"/>
              <a:buChar char="•"/>
            </a:pPr>
            <a:r>
              <a:rPr lang="en-GB" sz="2000" dirty="0"/>
              <a:t>This value is only expected to rise.</a:t>
            </a:r>
          </a:p>
        </p:txBody>
      </p:sp>
      <p:sp>
        <p:nvSpPr>
          <p:cNvPr id="21" name="TextBox 20">
            <a:extLst>
              <a:ext uri="{FF2B5EF4-FFF2-40B4-BE49-F238E27FC236}">
                <a16:creationId xmlns:a16="http://schemas.microsoft.com/office/drawing/2014/main" id="{9F1769D4-D8BC-3AD4-29C3-6DB9B36B833C}"/>
              </a:ext>
            </a:extLst>
          </p:cNvPr>
          <p:cNvSpPr txBox="1"/>
          <p:nvPr/>
        </p:nvSpPr>
        <p:spPr>
          <a:xfrm>
            <a:off x="307501" y="3084304"/>
            <a:ext cx="5015753" cy="1384995"/>
          </a:xfrm>
          <a:prstGeom prst="rect">
            <a:avLst/>
          </a:prstGeom>
          <a:noFill/>
        </p:spPr>
        <p:txBody>
          <a:bodyPr wrap="square" rtlCol="0">
            <a:spAutoFit/>
          </a:bodyPr>
          <a:lstStyle/>
          <a:p>
            <a:pPr marL="457200" indent="-457200">
              <a:buFont typeface="Arial" panose="020B0604020202020204" pitchFamily="34" charset="0"/>
              <a:buChar char="•"/>
            </a:pPr>
            <a:r>
              <a:rPr lang="en-GB" sz="2000" dirty="0"/>
              <a:t>A result of the increasing use of cloud computing and the demand from the Internet of Things (IoT).</a:t>
            </a:r>
          </a:p>
          <a:p>
            <a:pPr marL="914400" lvl="1" indent="-457200">
              <a:buFont typeface="Arial" panose="020B0604020202020204" pitchFamily="34" charset="0"/>
              <a:buChar char="•"/>
            </a:pPr>
            <a:endParaRPr lang="en-GB" sz="2400" dirty="0"/>
          </a:p>
        </p:txBody>
      </p:sp>
      <p:sp>
        <p:nvSpPr>
          <p:cNvPr id="22" name="TextBox 21">
            <a:extLst>
              <a:ext uri="{FF2B5EF4-FFF2-40B4-BE49-F238E27FC236}">
                <a16:creationId xmlns:a16="http://schemas.microsoft.com/office/drawing/2014/main" id="{11F5491B-821D-EA04-21BA-DEAF05A468F9}"/>
              </a:ext>
            </a:extLst>
          </p:cNvPr>
          <p:cNvSpPr txBox="1"/>
          <p:nvPr/>
        </p:nvSpPr>
        <p:spPr>
          <a:xfrm>
            <a:off x="307500" y="4296653"/>
            <a:ext cx="5015753" cy="2000548"/>
          </a:xfrm>
          <a:prstGeom prst="rect">
            <a:avLst/>
          </a:prstGeom>
          <a:noFill/>
        </p:spPr>
        <p:txBody>
          <a:bodyPr wrap="square" rtlCol="0">
            <a:spAutoFit/>
          </a:bodyPr>
          <a:lstStyle/>
          <a:p>
            <a:pPr marL="457200" indent="-457200">
              <a:buFont typeface="Arial" panose="020B0604020202020204" pitchFamily="34" charset="0"/>
              <a:buChar char="•"/>
            </a:pPr>
            <a:r>
              <a:rPr lang="en-GB" sz="2000" dirty="0"/>
              <a:t>In </a:t>
            </a:r>
            <a:r>
              <a:rPr lang="en-GB" sz="2000" b="1" dirty="0"/>
              <a:t>2021,</a:t>
            </a:r>
            <a:r>
              <a:rPr lang="en-GB" sz="2000" dirty="0"/>
              <a:t> there were </a:t>
            </a:r>
            <a:r>
              <a:rPr lang="en-GB" sz="2000" b="1" dirty="0"/>
              <a:t>172 million </a:t>
            </a:r>
            <a:r>
              <a:rPr lang="en-GB" sz="2000" dirty="0"/>
              <a:t>cellular IoT connections in Europe, in </a:t>
            </a:r>
            <a:r>
              <a:rPr lang="en-GB" sz="2000" b="1" dirty="0"/>
              <a:t>2025,</a:t>
            </a:r>
            <a:r>
              <a:rPr lang="en-GB" sz="2000" dirty="0"/>
              <a:t> this is forecasted to double to </a:t>
            </a:r>
            <a:r>
              <a:rPr lang="en-GB" sz="2000" b="1" dirty="0"/>
              <a:t>406 million </a:t>
            </a:r>
            <a:r>
              <a:rPr lang="en-GB" sz="2000" dirty="0"/>
              <a:t>(Savills Research, 2022).</a:t>
            </a:r>
          </a:p>
          <a:p>
            <a:pPr marL="457200" indent="-457200">
              <a:buFont typeface="Arial" panose="020B0604020202020204" pitchFamily="34" charset="0"/>
              <a:buChar char="•"/>
            </a:pPr>
            <a:endParaRPr lang="en-GB" sz="2000" dirty="0"/>
          </a:p>
          <a:p>
            <a:pPr marL="914400" lvl="1" indent="-457200">
              <a:buFont typeface="Arial" panose="020B0604020202020204" pitchFamily="34" charset="0"/>
              <a:buChar char="•"/>
            </a:pPr>
            <a:endParaRPr lang="en-GB" sz="2400" dirty="0"/>
          </a:p>
        </p:txBody>
      </p:sp>
      <p:pic>
        <p:nvPicPr>
          <p:cNvPr id="144" name="Audio 143">
            <a:hlinkClick r:id="" action="ppaction://media"/>
            <a:extLst>
              <a:ext uri="{FF2B5EF4-FFF2-40B4-BE49-F238E27FC236}">
                <a16:creationId xmlns:a16="http://schemas.microsoft.com/office/drawing/2014/main" id="{26AB85AD-3C81-EB0A-0131-AEC1A37A8AA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315718120"/>
      </p:ext>
    </p:extLst>
  </p:cSld>
  <p:clrMapOvr>
    <a:masterClrMapping/>
  </p:clrMapOvr>
  <mc:AlternateContent xmlns:mc="http://schemas.openxmlformats.org/markup-compatibility/2006">
    <mc:Choice xmlns:p14="http://schemas.microsoft.com/office/powerpoint/2010/main" Requires="p14">
      <p:transition spd="slow" p14:dur="2000" advTm="77714"/>
    </mc:Choice>
    <mc:Fallback>
      <p:transition spd="slow" advTm="77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144"/>
                </p:tgtEl>
              </p:cMediaNode>
            </p:audio>
          </p:childTnLst>
        </p:cTn>
      </p:par>
    </p:tnLst>
    <p:bldLst>
      <p:bldP spid="16" grpId="0"/>
      <p:bldP spid="17" grpId="0"/>
      <p:bldP spid="18" grpId="0"/>
      <p:bldP spid="19"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How is this being addressed?</a:t>
            </a:r>
          </a:p>
        </p:txBody>
      </p:sp>
      <p:pic>
        <p:nvPicPr>
          <p:cNvPr id="15" name="Content Placeholder 14" descr="A diagram of a cloud computing system&#10;&#10;Description automatically generated">
            <a:extLst>
              <a:ext uri="{FF2B5EF4-FFF2-40B4-BE49-F238E27FC236}">
                <a16:creationId xmlns:a16="http://schemas.microsoft.com/office/drawing/2014/main" id="{8E61703A-3AB3-341B-E599-8583DF9176E9}"/>
              </a:ext>
            </a:extLst>
          </p:cNvPr>
          <p:cNvPicPr>
            <a:picLocks noGrp="1" noChangeAspect="1"/>
          </p:cNvPicPr>
          <p:nvPr>
            <p:ph idx="1"/>
          </p:nvPr>
        </p:nvPicPr>
        <p:blipFill>
          <a:blip r:embed="rId6"/>
          <a:stretch>
            <a:fillRect/>
          </a:stretch>
        </p:blipFill>
        <p:spPr>
          <a:xfrm>
            <a:off x="5727801" y="1313560"/>
            <a:ext cx="5313198" cy="4230879"/>
          </a:xfrm>
        </p:spPr>
      </p:pic>
      <p:grpSp>
        <p:nvGrpSpPr>
          <p:cNvPr id="7" name="Group 6">
            <a:extLst>
              <a:ext uri="{FF2B5EF4-FFF2-40B4-BE49-F238E27FC236}">
                <a16:creationId xmlns:a16="http://schemas.microsoft.com/office/drawing/2014/main" id="{4D815F41-592E-C90B-1B06-2DFE5AE984C8}"/>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D542D0BE-C79B-67B0-7FF1-7B1ED04BA9BC}"/>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F9ECCF57-7203-E4B3-7712-7009712FF2B3}"/>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9A04BDD0-C7DF-0F89-EEBB-08A1A5BA050B}"/>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63E62A64-0D0F-FFC1-7E77-F9027B22583E}"/>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D3A15BE0-ED6D-5ABB-3236-D4318CCF3FFF}"/>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3</a:t>
                </a:r>
              </a:p>
            </p:txBody>
          </p:sp>
        </p:grpSp>
        <p:sp>
          <p:nvSpPr>
            <p:cNvPr id="9" name="Title 1">
              <a:extLst>
                <a:ext uri="{FF2B5EF4-FFF2-40B4-BE49-F238E27FC236}">
                  <a16:creationId xmlns:a16="http://schemas.microsoft.com/office/drawing/2014/main" id="{8C971550-E6EB-FB83-303A-6287876BD08E}"/>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sp>
        <p:nvSpPr>
          <p:cNvPr id="16" name="TextBox 15">
            <a:extLst>
              <a:ext uri="{FF2B5EF4-FFF2-40B4-BE49-F238E27FC236}">
                <a16:creationId xmlns:a16="http://schemas.microsoft.com/office/drawing/2014/main" id="{2C67F8FE-C05B-9E81-8F6A-EA8C492A188E}"/>
              </a:ext>
            </a:extLst>
          </p:cNvPr>
          <p:cNvSpPr txBox="1"/>
          <p:nvPr/>
        </p:nvSpPr>
        <p:spPr>
          <a:xfrm>
            <a:off x="307502" y="1252140"/>
            <a:ext cx="5165451" cy="1692771"/>
          </a:xfrm>
          <a:prstGeom prst="rect">
            <a:avLst/>
          </a:prstGeom>
          <a:noFill/>
        </p:spPr>
        <p:txBody>
          <a:bodyPr wrap="square" rtlCol="0">
            <a:spAutoFit/>
          </a:bodyPr>
          <a:lstStyle/>
          <a:p>
            <a:pPr marL="457200" indent="-457200">
              <a:buFont typeface="Arial" panose="020B0604020202020204" pitchFamily="34" charset="0"/>
              <a:buChar char="•"/>
            </a:pPr>
            <a:r>
              <a:rPr lang="en-GB" sz="2000" dirty="0"/>
              <a:t>Fog computing is a new paradigm that the networking company Cisco proposed in 2012.</a:t>
            </a:r>
          </a:p>
          <a:p>
            <a:pPr marL="457200" indent="-457200">
              <a:buFont typeface="Arial" panose="020B0604020202020204" pitchFamily="34" charset="0"/>
              <a:buChar char="•"/>
            </a:pPr>
            <a:endParaRPr lang="en-GB" sz="2000" dirty="0"/>
          </a:p>
          <a:p>
            <a:pPr marL="914400" lvl="1" indent="-457200">
              <a:buFont typeface="Arial" panose="020B0604020202020204" pitchFamily="34" charset="0"/>
              <a:buChar char="•"/>
            </a:pPr>
            <a:endParaRPr lang="en-GB" sz="2400" dirty="0"/>
          </a:p>
        </p:txBody>
      </p:sp>
      <p:sp>
        <p:nvSpPr>
          <p:cNvPr id="18" name="TextBox 17">
            <a:extLst>
              <a:ext uri="{FF2B5EF4-FFF2-40B4-BE49-F238E27FC236}">
                <a16:creationId xmlns:a16="http://schemas.microsoft.com/office/drawing/2014/main" id="{295C446A-F2D6-07FC-2869-1A07535B57D1}"/>
              </a:ext>
            </a:extLst>
          </p:cNvPr>
          <p:cNvSpPr txBox="1"/>
          <p:nvPr/>
        </p:nvSpPr>
        <p:spPr>
          <a:xfrm>
            <a:off x="307501" y="2426516"/>
            <a:ext cx="5165451" cy="2616101"/>
          </a:xfrm>
          <a:prstGeom prst="rect">
            <a:avLst/>
          </a:prstGeom>
          <a:noFill/>
        </p:spPr>
        <p:txBody>
          <a:bodyPr wrap="square" rtlCol="0">
            <a:spAutoFit/>
          </a:bodyPr>
          <a:lstStyle/>
          <a:p>
            <a:pPr marL="457200" indent="-457200">
              <a:buFont typeface="Arial" panose="020B0604020202020204" pitchFamily="34" charset="0"/>
              <a:buChar char="•"/>
            </a:pPr>
            <a:r>
              <a:rPr lang="en-GB" sz="2000" dirty="0"/>
              <a:t>The platform seeks to address the shortcomings of the traditional cloud computing platform by:</a:t>
            </a:r>
          </a:p>
          <a:p>
            <a:pPr marL="914400" lvl="1" indent="-457200">
              <a:buFont typeface="Arial" panose="020B0604020202020204" pitchFamily="34" charset="0"/>
              <a:buChar char="•"/>
            </a:pPr>
            <a:r>
              <a:rPr lang="en-GB" sz="2000" b="1" dirty="0"/>
              <a:t>Reducing latency</a:t>
            </a:r>
          </a:p>
          <a:p>
            <a:pPr marL="914400" lvl="1" indent="-457200">
              <a:buFont typeface="Arial" panose="020B0604020202020204" pitchFamily="34" charset="0"/>
              <a:buChar char="•"/>
            </a:pPr>
            <a:r>
              <a:rPr lang="en-GB" sz="2000" b="1" dirty="0"/>
              <a:t>Saving Bandwidth</a:t>
            </a:r>
          </a:p>
          <a:p>
            <a:pPr marL="914400" lvl="1" indent="-457200">
              <a:buFont typeface="Arial" panose="020B0604020202020204" pitchFamily="34" charset="0"/>
              <a:buChar char="•"/>
            </a:pPr>
            <a:r>
              <a:rPr lang="en-GB" sz="2000" b="1" dirty="0"/>
              <a:t>Increasing security</a:t>
            </a:r>
          </a:p>
          <a:p>
            <a:pPr marL="457200" indent="-457200">
              <a:buFont typeface="Arial" panose="020B0604020202020204" pitchFamily="34" charset="0"/>
              <a:buChar char="•"/>
            </a:pPr>
            <a:endParaRPr lang="en-GB" sz="2000" dirty="0"/>
          </a:p>
          <a:p>
            <a:pPr marL="914400" lvl="1" indent="-457200">
              <a:buFont typeface="Arial" panose="020B0604020202020204" pitchFamily="34" charset="0"/>
              <a:buChar char="•"/>
            </a:pPr>
            <a:endParaRPr lang="en-GB" sz="2400" dirty="0"/>
          </a:p>
        </p:txBody>
      </p:sp>
      <p:sp>
        <p:nvSpPr>
          <p:cNvPr id="19" name="TextBox 18">
            <a:extLst>
              <a:ext uri="{FF2B5EF4-FFF2-40B4-BE49-F238E27FC236}">
                <a16:creationId xmlns:a16="http://schemas.microsoft.com/office/drawing/2014/main" id="{ECF03B8D-43D1-A8D5-0A63-9850AED37595}"/>
              </a:ext>
            </a:extLst>
          </p:cNvPr>
          <p:cNvSpPr txBox="1"/>
          <p:nvPr/>
        </p:nvSpPr>
        <p:spPr>
          <a:xfrm>
            <a:off x="307501" y="4614864"/>
            <a:ext cx="5165451" cy="2000548"/>
          </a:xfrm>
          <a:prstGeom prst="rect">
            <a:avLst/>
          </a:prstGeom>
          <a:noFill/>
        </p:spPr>
        <p:txBody>
          <a:bodyPr wrap="square" rtlCol="0">
            <a:spAutoFit/>
          </a:bodyPr>
          <a:lstStyle/>
          <a:p>
            <a:pPr marL="457200" indent="-457200">
              <a:buFont typeface="Arial" panose="020B0604020202020204" pitchFamily="34" charset="0"/>
              <a:buChar char="•"/>
            </a:pPr>
            <a:r>
              <a:rPr lang="en-GB" sz="2000" dirty="0"/>
              <a:t>It achieves this by placing computational fog nodes located across the edge of the network to distribute workload away from data centres.</a:t>
            </a:r>
          </a:p>
          <a:p>
            <a:pPr marL="457200" indent="-457200">
              <a:buFont typeface="Arial" panose="020B0604020202020204" pitchFamily="34" charset="0"/>
              <a:buChar char="•"/>
            </a:pPr>
            <a:endParaRPr lang="en-GB" sz="2000" dirty="0"/>
          </a:p>
          <a:p>
            <a:pPr marL="914400" lvl="1" indent="-457200">
              <a:buFont typeface="Arial" panose="020B0604020202020204" pitchFamily="34" charset="0"/>
              <a:buChar char="•"/>
            </a:pPr>
            <a:endParaRPr lang="en-GB" sz="2400" dirty="0"/>
          </a:p>
        </p:txBody>
      </p:sp>
      <p:pic>
        <p:nvPicPr>
          <p:cNvPr id="101" name="Audio 100">
            <a:hlinkClick r:id="" action="ppaction://media"/>
            <a:extLst>
              <a:ext uri="{FF2B5EF4-FFF2-40B4-BE49-F238E27FC236}">
                <a16:creationId xmlns:a16="http://schemas.microsoft.com/office/drawing/2014/main" id="{3560D2D5-46FC-FD73-647C-F57CB803B49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1708767"/>
      </p:ext>
    </p:extLst>
  </p:cSld>
  <p:clrMapOvr>
    <a:masterClrMapping/>
  </p:clrMapOvr>
  <mc:AlternateContent xmlns:mc="http://schemas.openxmlformats.org/markup-compatibility/2006">
    <mc:Choice xmlns:p14="http://schemas.microsoft.com/office/powerpoint/2010/main" Requires="p14">
      <p:transition spd="slow" p14:dur="2000" advTm="37517"/>
    </mc:Choice>
    <mc:Fallback>
      <p:transition spd="slow" advTm="37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01"/>
                </p:tgtEl>
              </p:cMediaNode>
            </p:audio>
          </p:childTnLst>
        </p:cTn>
      </p:par>
    </p:tnLst>
    <p:bldLst>
      <p:bldP spid="16"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F0A657AE-0DA0-3271-E32C-6A2163D6016B}"/>
              </a:ext>
            </a:extLst>
          </p:cNvPr>
          <p:cNvSpPr txBox="1"/>
          <p:nvPr/>
        </p:nvSpPr>
        <p:spPr>
          <a:xfrm>
            <a:off x="307502" y="1252140"/>
            <a:ext cx="11149392" cy="1077218"/>
          </a:xfrm>
          <a:prstGeom prst="rect">
            <a:avLst/>
          </a:prstGeom>
          <a:noFill/>
        </p:spPr>
        <p:txBody>
          <a:bodyPr wrap="square" rtlCol="0">
            <a:spAutoFit/>
          </a:bodyPr>
          <a:lstStyle/>
          <a:p>
            <a:pPr marL="457200" indent="-457200">
              <a:buFont typeface="Arial" panose="020B0604020202020204" pitchFamily="34" charset="0"/>
              <a:buChar char="•"/>
            </a:pPr>
            <a:r>
              <a:rPr lang="en-GB" sz="2000" dirty="0"/>
              <a:t>Research has shown that in certain situations fog computing has reduced electricity consumption by </a:t>
            </a:r>
            <a:r>
              <a:rPr lang="en-GB" sz="2000" b="1" dirty="0"/>
              <a:t>80%</a:t>
            </a:r>
            <a:r>
              <a:rPr lang="en-GB" sz="2000" dirty="0"/>
              <a:t> (Yan et al. 2019).</a:t>
            </a:r>
          </a:p>
          <a:p>
            <a:pPr marL="914400" lvl="1" indent="-457200">
              <a:buFont typeface="Arial" panose="020B0604020202020204" pitchFamily="34" charset="0"/>
              <a:buChar char="•"/>
            </a:pPr>
            <a:endParaRPr lang="en-GB" sz="2400" dirty="0"/>
          </a:p>
        </p:txBody>
      </p:sp>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Fog Computing Simulators</a:t>
            </a:r>
          </a:p>
        </p:txBody>
      </p:sp>
      <p:grpSp>
        <p:nvGrpSpPr>
          <p:cNvPr id="7" name="Group 6">
            <a:extLst>
              <a:ext uri="{FF2B5EF4-FFF2-40B4-BE49-F238E27FC236}">
                <a16:creationId xmlns:a16="http://schemas.microsoft.com/office/drawing/2014/main" id="{21ACF687-DF2E-9580-3087-317789E763F4}"/>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EB2C67F3-7C86-4926-A691-8D104B4BD67D}"/>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CF89A129-4AA6-7961-DC4C-D19EDC90E6AB}"/>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58634356-2F3A-8CB2-2A31-1863AD6872A1}"/>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2D722FA6-71C0-6403-DD18-98BFEBDB92A7}"/>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411ECAFF-5E2B-F7FB-D7D3-165D9ACFBAAD}"/>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4</a:t>
                </a:r>
              </a:p>
            </p:txBody>
          </p:sp>
        </p:grpSp>
        <p:sp>
          <p:nvSpPr>
            <p:cNvPr id="9" name="Title 1">
              <a:extLst>
                <a:ext uri="{FF2B5EF4-FFF2-40B4-BE49-F238E27FC236}">
                  <a16:creationId xmlns:a16="http://schemas.microsoft.com/office/drawing/2014/main" id="{ED5ECE79-9315-1C4D-7817-2509DB97896D}"/>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sp>
        <p:nvSpPr>
          <p:cNvPr id="40" name="TextBox 39">
            <a:extLst>
              <a:ext uri="{FF2B5EF4-FFF2-40B4-BE49-F238E27FC236}">
                <a16:creationId xmlns:a16="http://schemas.microsoft.com/office/drawing/2014/main" id="{7E3915BA-AD6B-4409-C039-7E3B9A61E813}"/>
              </a:ext>
            </a:extLst>
          </p:cNvPr>
          <p:cNvSpPr txBox="1"/>
          <p:nvPr/>
        </p:nvSpPr>
        <p:spPr>
          <a:xfrm>
            <a:off x="307502" y="1863603"/>
            <a:ext cx="11149392" cy="1077218"/>
          </a:xfrm>
          <a:prstGeom prst="rect">
            <a:avLst/>
          </a:prstGeom>
          <a:noFill/>
        </p:spPr>
        <p:txBody>
          <a:bodyPr wrap="square" rtlCol="0">
            <a:spAutoFit/>
          </a:bodyPr>
          <a:lstStyle/>
          <a:p>
            <a:pPr marL="457200" indent="-457200">
              <a:buFont typeface="Arial" panose="020B0604020202020204" pitchFamily="34" charset="0"/>
              <a:buChar char="•"/>
            </a:pPr>
            <a:endParaRPr lang="en-GB" sz="2000" dirty="0"/>
          </a:p>
          <a:p>
            <a:pPr marL="457200" indent="-457200">
              <a:buFont typeface="Arial" panose="020B0604020202020204" pitchFamily="34" charset="0"/>
              <a:buChar char="•"/>
            </a:pPr>
            <a:r>
              <a:rPr lang="en-GB" sz="2000" dirty="0"/>
              <a:t>Most of the research is carried out through simulation models.</a:t>
            </a:r>
          </a:p>
          <a:p>
            <a:pPr marL="914400" lvl="1" indent="-457200">
              <a:buFont typeface="Arial" panose="020B0604020202020204" pitchFamily="34" charset="0"/>
              <a:buChar char="•"/>
            </a:pPr>
            <a:endParaRPr lang="en-GB" sz="2400" dirty="0"/>
          </a:p>
        </p:txBody>
      </p:sp>
      <p:sp>
        <p:nvSpPr>
          <p:cNvPr id="41" name="TextBox 40">
            <a:extLst>
              <a:ext uri="{FF2B5EF4-FFF2-40B4-BE49-F238E27FC236}">
                <a16:creationId xmlns:a16="http://schemas.microsoft.com/office/drawing/2014/main" id="{A4A8B46B-57BA-E48B-7149-55B30E7244A1}"/>
              </a:ext>
            </a:extLst>
          </p:cNvPr>
          <p:cNvSpPr txBox="1"/>
          <p:nvPr/>
        </p:nvSpPr>
        <p:spPr>
          <a:xfrm>
            <a:off x="307502" y="2468230"/>
            <a:ext cx="11149392" cy="2923877"/>
          </a:xfrm>
          <a:prstGeom prst="rect">
            <a:avLst/>
          </a:prstGeom>
          <a:noFill/>
        </p:spPr>
        <p:txBody>
          <a:bodyPr wrap="square" rtlCol="0">
            <a:spAutoFit/>
          </a:bodyPr>
          <a:lstStyle/>
          <a:p>
            <a:pPr marL="457200" indent="-457200">
              <a:buFont typeface="Arial" panose="020B0604020202020204" pitchFamily="34" charset="0"/>
              <a:buChar char="•"/>
            </a:pPr>
            <a:endParaRPr lang="en-GB" sz="2000" dirty="0"/>
          </a:p>
          <a:p>
            <a:pPr marL="457200" indent="-457200">
              <a:buFont typeface="Arial" panose="020B0604020202020204" pitchFamily="34" charset="0"/>
              <a:buChar char="•"/>
            </a:pPr>
            <a:r>
              <a:rPr lang="en-GB" sz="2000" dirty="0"/>
              <a:t>Despite many simulators existing, in recent years, a variety of fog computing simulators have been introduced to provide power modelling</a:t>
            </a:r>
          </a:p>
          <a:p>
            <a:pPr marL="914400" lvl="1" indent="-457200">
              <a:buFont typeface="Arial" panose="020B0604020202020204" pitchFamily="34" charset="0"/>
              <a:buChar char="•"/>
            </a:pPr>
            <a:r>
              <a:rPr lang="en-GB" sz="2000" b="1" dirty="0" err="1"/>
              <a:t>iFogSim</a:t>
            </a:r>
            <a:r>
              <a:rPr lang="en-GB" sz="2000" b="1" dirty="0"/>
              <a:t>/iFogSim2</a:t>
            </a:r>
          </a:p>
          <a:p>
            <a:pPr marL="914400" lvl="1" indent="-457200">
              <a:buFont typeface="Arial" panose="020B0604020202020204" pitchFamily="34" charset="0"/>
              <a:buChar char="•"/>
            </a:pPr>
            <a:r>
              <a:rPr lang="en-GB" sz="2000" b="1" dirty="0" err="1"/>
              <a:t>PureEdgeSim</a:t>
            </a:r>
            <a:endParaRPr lang="en-GB" sz="2000" b="1" dirty="0"/>
          </a:p>
          <a:p>
            <a:pPr marL="914400" lvl="1" indent="-457200">
              <a:buFont typeface="Arial" panose="020B0604020202020204" pitchFamily="34" charset="0"/>
              <a:buChar char="•"/>
            </a:pPr>
            <a:r>
              <a:rPr lang="en-GB" sz="2000" b="1" dirty="0"/>
              <a:t>LEAF</a:t>
            </a:r>
          </a:p>
          <a:p>
            <a:pPr marL="914400" lvl="1" indent="-457200">
              <a:buFont typeface="Arial" panose="020B0604020202020204" pitchFamily="34" charset="0"/>
              <a:buChar char="•"/>
            </a:pPr>
            <a:r>
              <a:rPr lang="en-GB" sz="2000" b="1" dirty="0" err="1"/>
              <a:t>MintEDGE</a:t>
            </a:r>
            <a:endParaRPr lang="en-GB" sz="2000" b="1" dirty="0"/>
          </a:p>
          <a:p>
            <a:endParaRPr lang="en-GB" sz="2000" dirty="0"/>
          </a:p>
          <a:p>
            <a:pPr marL="914400" lvl="1" indent="-457200">
              <a:buFont typeface="Arial" panose="020B0604020202020204" pitchFamily="34" charset="0"/>
              <a:buChar char="•"/>
            </a:pPr>
            <a:endParaRPr lang="en-GB" sz="2400" dirty="0"/>
          </a:p>
        </p:txBody>
      </p:sp>
      <p:sp>
        <p:nvSpPr>
          <p:cNvPr id="42" name="TextBox 41">
            <a:extLst>
              <a:ext uri="{FF2B5EF4-FFF2-40B4-BE49-F238E27FC236}">
                <a16:creationId xmlns:a16="http://schemas.microsoft.com/office/drawing/2014/main" id="{B1D52297-DD02-38F6-C2B0-60F438082069}"/>
              </a:ext>
            </a:extLst>
          </p:cNvPr>
          <p:cNvSpPr txBox="1"/>
          <p:nvPr/>
        </p:nvSpPr>
        <p:spPr>
          <a:xfrm>
            <a:off x="307502" y="4605586"/>
            <a:ext cx="11149392" cy="1015663"/>
          </a:xfrm>
          <a:prstGeom prst="rect">
            <a:avLst/>
          </a:prstGeom>
          <a:noFill/>
        </p:spPr>
        <p:txBody>
          <a:bodyPr wrap="square" rtlCol="0">
            <a:spAutoFit/>
          </a:bodyPr>
          <a:lstStyle/>
          <a:p>
            <a:pPr marL="914400" lvl="1" indent="-457200">
              <a:buFont typeface="Arial" panose="020B0604020202020204" pitchFamily="34" charset="0"/>
              <a:buChar char="•"/>
            </a:pPr>
            <a:endParaRPr lang="en-GB" sz="2000" dirty="0"/>
          </a:p>
          <a:p>
            <a:pPr marL="457200" indent="-457200">
              <a:buFont typeface="Arial" panose="020B0604020202020204" pitchFamily="34" charset="0"/>
              <a:buChar char="•"/>
            </a:pPr>
            <a:r>
              <a:rPr lang="en-GB" sz="2000" dirty="0"/>
              <a:t>When considering the broader perspective, a possible question can come to mind?... How is this power being provided?</a:t>
            </a:r>
            <a:endParaRPr lang="en-GB" sz="2400" dirty="0"/>
          </a:p>
        </p:txBody>
      </p:sp>
      <p:pic>
        <p:nvPicPr>
          <p:cNvPr id="89" name="Audio 88">
            <a:hlinkClick r:id="" action="ppaction://media"/>
            <a:extLst>
              <a:ext uri="{FF2B5EF4-FFF2-40B4-BE49-F238E27FC236}">
                <a16:creationId xmlns:a16="http://schemas.microsoft.com/office/drawing/2014/main" id="{4B957137-A995-0675-C993-0C806EBC740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760140430"/>
      </p:ext>
    </p:extLst>
  </p:cSld>
  <p:clrMapOvr>
    <a:masterClrMapping/>
  </p:clrMapOvr>
  <mc:AlternateContent xmlns:mc="http://schemas.openxmlformats.org/markup-compatibility/2006">
    <mc:Choice xmlns:p14="http://schemas.microsoft.com/office/powerpoint/2010/main" Requires="p14">
      <p:transition spd="slow" p14:dur="2000" advTm="63971"/>
    </mc:Choice>
    <mc:Fallback>
      <p:transition spd="slow" advTm="63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89"/>
                </p:tgtEl>
              </p:cMediaNode>
            </p:audio>
          </p:childTnLst>
        </p:cTn>
      </p:par>
    </p:tnLst>
    <p:bldLst>
      <p:bldP spid="38"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We Propose ECO-LEAF</a:t>
            </a:r>
          </a:p>
        </p:txBody>
      </p:sp>
      <p:grpSp>
        <p:nvGrpSpPr>
          <p:cNvPr id="7" name="Group 6">
            <a:extLst>
              <a:ext uri="{FF2B5EF4-FFF2-40B4-BE49-F238E27FC236}">
                <a16:creationId xmlns:a16="http://schemas.microsoft.com/office/drawing/2014/main" id="{B6DE62B0-837D-3926-F399-9F21628D03F6}"/>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5B500B26-E03C-6746-0F42-2144EACFF2CE}"/>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9BDEBD2B-FD28-6F99-1C0E-011A6FDAAD96}"/>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16800C5A-4245-C2AC-52F9-574FE62BA410}"/>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11FEEE19-B9B9-8BFD-2D33-83B5720A5A55}"/>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1DE3CE89-8C1B-34EA-076E-837D1144CFCA}"/>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5</a:t>
                </a:r>
              </a:p>
            </p:txBody>
          </p:sp>
        </p:grpSp>
        <p:sp>
          <p:nvSpPr>
            <p:cNvPr id="9" name="Title 1">
              <a:extLst>
                <a:ext uri="{FF2B5EF4-FFF2-40B4-BE49-F238E27FC236}">
                  <a16:creationId xmlns:a16="http://schemas.microsoft.com/office/drawing/2014/main" id="{CC323569-C152-66CF-F56C-B3A6B4568E6B}"/>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sp>
        <p:nvSpPr>
          <p:cNvPr id="25" name="TextBox 24">
            <a:extLst>
              <a:ext uri="{FF2B5EF4-FFF2-40B4-BE49-F238E27FC236}">
                <a16:creationId xmlns:a16="http://schemas.microsoft.com/office/drawing/2014/main" id="{9B656D5E-DFAB-79CF-586C-75E890F6FFBD}"/>
              </a:ext>
            </a:extLst>
          </p:cNvPr>
          <p:cNvSpPr txBox="1"/>
          <p:nvPr/>
        </p:nvSpPr>
        <p:spPr>
          <a:xfrm>
            <a:off x="307502" y="1252140"/>
            <a:ext cx="7377492" cy="1323439"/>
          </a:xfrm>
          <a:prstGeom prst="rect">
            <a:avLst/>
          </a:prstGeom>
          <a:noFill/>
        </p:spPr>
        <p:txBody>
          <a:bodyPr wrap="square" rtlCol="0">
            <a:spAutoFit/>
          </a:bodyPr>
          <a:lstStyle/>
          <a:p>
            <a:pPr marL="457200" indent="-457200">
              <a:buFont typeface="Arial" panose="020B0604020202020204" pitchFamily="34" charset="0"/>
              <a:buChar char="•"/>
            </a:pPr>
            <a:r>
              <a:rPr lang="en-GB" sz="2000" dirty="0"/>
              <a:t>An energy-aware fog computing simulator with power source modelling and carbon emission estimation capabilities, with the goals to:</a:t>
            </a:r>
          </a:p>
          <a:p>
            <a:pPr marL="457200" indent="-457200">
              <a:buFont typeface="Arial" panose="020B0604020202020204" pitchFamily="34" charset="0"/>
              <a:buChar char="•"/>
            </a:pPr>
            <a:endParaRPr lang="en-GB" sz="2000" dirty="0"/>
          </a:p>
        </p:txBody>
      </p:sp>
      <p:sp>
        <p:nvSpPr>
          <p:cNvPr id="27" name="TextBox 26">
            <a:extLst>
              <a:ext uri="{FF2B5EF4-FFF2-40B4-BE49-F238E27FC236}">
                <a16:creationId xmlns:a16="http://schemas.microsoft.com/office/drawing/2014/main" id="{B21E7961-1802-4265-1F44-7ADAF914AFCF}"/>
              </a:ext>
            </a:extLst>
          </p:cNvPr>
          <p:cNvSpPr txBox="1"/>
          <p:nvPr/>
        </p:nvSpPr>
        <p:spPr>
          <a:xfrm>
            <a:off x="219433" y="4724517"/>
            <a:ext cx="11172466" cy="1015663"/>
          </a:xfrm>
          <a:prstGeom prst="rect">
            <a:avLst/>
          </a:prstGeom>
          <a:noFill/>
        </p:spPr>
        <p:txBody>
          <a:bodyPr wrap="square" rtlCol="0">
            <a:spAutoFit/>
          </a:bodyPr>
          <a:lstStyle/>
          <a:p>
            <a:pPr marL="457200" indent="-457200">
              <a:buFont typeface="Arial" panose="020B0604020202020204" pitchFamily="34" charset="0"/>
              <a:buChar char="•"/>
            </a:pPr>
            <a:endParaRPr lang="en-GB" sz="2000" dirty="0"/>
          </a:p>
          <a:p>
            <a:pPr marL="457200" indent="-457200">
              <a:buFont typeface="Arial" panose="020B0604020202020204" pitchFamily="34" charset="0"/>
              <a:buChar char="•"/>
            </a:pPr>
            <a:r>
              <a:rPr lang="en-GB" sz="2000" dirty="0"/>
              <a:t>Aims to provide further research and industrial opportunities into exploring how providing energy to fog network infrastructure can impact the environment.</a:t>
            </a:r>
          </a:p>
        </p:txBody>
      </p:sp>
      <p:sp>
        <p:nvSpPr>
          <p:cNvPr id="28" name="TextBox 27">
            <a:extLst>
              <a:ext uri="{FF2B5EF4-FFF2-40B4-BE49-F238E27FC236}">
                <a16:creationId xmlns:a16="http://schemas.microsoft.com/office/drawing/2014/main" id="{EF56BA46-7A55-CF78-4CFF-63164F2FA233}"/>
              </a:ext>
            </a:extLst>
          </p:cNvPr>
          <p:cNvSpPr txBox="1"/>
          <p:nvPr/>
        </p:nvSpPr>
        <p:spPr>
          <a:xfrm>
            <a:off x="219433" y="4148471"/>
            <a:ext cx="7377492" cy="707886"/>
          </a:xfrm>
          <a:prstGeom prst="rect">
            <a:avLst/>
          </a:prstGeom>
          <a:noFill/>
        </p:spPr>
        <p:txBody>
          <a:bodyPr wrap="square" rtlCol="0">
            <a:spAutoFit/>
          </a:bodyPr>
          <a:lstStyle/>
          <a:p>
            <a:pPr marL="457200" indent="-457200">
              <a:buFont typeface="Arial" panose="020B0604020202020204" pitchFamily="34" charset="0"/>
              <a:buChar char="•"/>
            </a:pPr>
            <a:r>
              <a:rPr lang="en-GB" sz="2000" dirty="0"/>
              <a:t>Introduces the ability to model various </a:t>
            </a:r>
            <a:r>
              <a:rPr lang="en-GB" sz="2000" b="1" dirty="0"/>
              <a:t>battery</a:t>
            </a:r>
            <a:r>
              <a:rPr lang="en-GB" sz="2000" dirty="0"/>
              <a:t>, </a:t>
            </a:r>
            <a:r>
              <a:rPr lang="en-GB" sz="2000" b="1" dirty="0"/>
              <a:t>grid</a:t>
            </a:r>
            <a:r>
              <a:rPr lang="en-GB" sz="2000" dirty="0"/>
              <a:t> and </a:t>
            </a:r>
            <a:r>
              <a:rPr lang="en-GB" sz="2000" b="1" dirty="0"/>
              <a:t>renewable</a:t>
            </a:r>
            <a:r>
              <a:rPr lang="en-GB" sz="2000" dirty="0"/>
              <a:t> power sources.</a:t>
            </a:r>
          </a:p>
        </p:txBody>
      </p:sp>
      <p:pic>
        <p:nvPicPr>
          <p:cNvPr id="31" name="Picture 30" descr="A diagram of a cloud computing system&#10;&#10;Description automatically generated">
            <a:extLst>
              <a:ext uri="{FF2B5EF4-FFF2-40B4-BE49-F238E27FC236}">
                <a16:creationId xmlns:a16="http://schemas.microsoft.com/office/drawing/2014/main" id="{82FF7E43-2C14-7905-5656-5C51ACC6FA63}"/>
              </a:ext>
            </a:extLst>
          </p:cNvPr>
          <p:cNvPicPr>
            <a:picLocks noChangeAspect="1"/>
          </p:cNvPicPr>
          <p:nvPr/>
        </p:nvPicPr>
        <p:blipFill>
          <a:blip r:embed="rId6"/>
          <a:stretch>
            <a:fillRect/>
          </a:stretch>
        </p:blipFill>
        <p:spPr>
          <a:xfrm>
            <a:off x="8057846" y="935634"/>
            <a:ext cx="3168932" cy="3516872"/>
          </a:xfrm>
          <a:prstGeom prst="rect">
            <a:avLst/>
          </a:prstGeom>
        </p:spPr>
      </p:pic>
      <p:sp>
        <p:nvSpPr>
          <p:cNvPr id="32" name="TextBox 31">
            <a:extLst>
              <a:ext uri="{FF2B5EF4-FFF2-40B4-BE49-F238E27FC236}">
                <a16:creationId xmlns:a16="http://schemas.microsoft.com/office/drawing/2014/main" id="{D7375D9B-2436-2549-AEDD-120C7148F918}"/>
              </a:ext>
            </a:extLst>
          </p:cNvPr>
          <p:cNvSpPr txBox="1"/>
          <p:nvPr/>
        </p:nvSpPr>
        <p:spPr>
          <a:xfrm>
            <a:off x="818261" y="2277422"/>
            <a:ext cx="7377492" cy="400110"/>
          </a:xfrm>
          <a:prstGeom prst="rect">
            <a:avLst/>
          </a:prstGeom>
          <a:noFill/>
        </p:spPr>
        <p:txBody>
          <a:bodyPr wrap="square" rtlCol="0">
            <a:spAutoFit/>
          </a:bodyPr>
          <a:lstStyle/>
          <a:p>
            <a:pPr marL="457200" indent="-457200">
              <a:buFont typeface="Arial" panose="020B0604020202020204" pitchFamily="34" charset="0"/>
              <a:buChar char="•"/>
            </a:pPr>
            <a:r>
              <a:rPr lang="en-GB" sz="2000" dirty="0"/>
              <a:t>(1) </a:t>
            </a:r>
            <a:r>
              <a:rPr lang="en-GB" sz="2000" i="1" dirty="0"/>
              <a:t>Introduce a means of modelling power sources.</a:t>
            </a:r>
          </a:p>
        </p:txBody>
      </p:sp>
      <p:sp>
        <p:nvSpPr>
          <p:cNvPr id="33" name="TextBox 32">
            <a:extLst>
              <a:ext uri="{FF2B5EF4-FFF2-40B4-BE49-F238E27FC236}">
                <a16:creationId xmlns:a16="http://schemas.microsoft.com/office/drawing/2014/main" id="{6A5D70F8-8A65-E20F-D3F4-92EC9C7EF6A6}"/>
              </a:ext>
            </a:extLst>
          </p:cNvPr>
          <p:cNvSpPr txBox="1"/>
          <p:nvPr/>
        </p:nvSpPr>
        <p:spPr>
          <a:xfrm>
            <a:off x="818261" y="2751515"/>
            <a:ext cx="7377492" cy="400110"/>
          </a:xfrm>
          <a:prstGeom prst="rect">
            <a:avLst/>
          </a:prstGeom>
          <a:noFill/>
        </p:spPr>
        <p:txBody>
          <a:bodyPr wrap="square" rtlCol="0">
            <a:spAutoFit/>
          </a:bodyPr>
          <a:lstStyle/>
          <a:p>
            <a:pPr marL="457200" indent="-457200">
              <a:buFont typeface="Arial" panose="020B0604020202020204" pitchFamily="34" charset="0"/>
              <a:buChar char="•"/>
            </a:pPr>
            <a:r>
              <a:rPr lang="en-GB" sz="2000" dirty="0"/>
              <a:t>(2) </a:t>
            </a:r>
            <a:r>
              <a:rPr lang="en-GB" sz="2000" i="1" dirty="0"/>
              <a:t>Provide carbon footprints for consuming power.</a:t>
            </a:r>
          </a:p>
        </p:txBody>
      </p:sp>
      <p:sp>
        <p:nvSpPr>
          <p:cNvPr id="34" name="TextBox 33">
            <a:extLst>
              <a:ext uri="{FF2B5EF4-FFF2-40B4-BE49-F238E27FC236}">
                <a16:creationId xmlns:a16="http://schemas.microsoft.com/office/drawing/2014/main" id="{BD8AEF6A-672F-5810-06EE-B7C243ADD40D}"/>
              </a:ext>
            </a:extLst>
          </p:cNvPr>
          <p:cNvSpPr txBox="1"/>
          <p:nvPr/>
        </p:nvSpPr>
        <p:spPr>
          <a:xfrm>
            <a:off x="818261" y="3228189"/>
            <a:ext cx="7377492" cy="400110"/>
          </a:xfrm>
          <a:prstGeom prst="rect">
            <a:avLst/>
          </a:prstGeom>
          <a:noFill/>
        </p:spPr>
        <p:txBody>
          <a:bodyPr wrap="square" rtlCol="0">
            <a:spAutoFit/>
          </a:bodyPr>
          <a:lstStyle/>
          <a:p>
            <a:pPr marL="457200" indent="-457200">
              <a:buFont typeface="Arial" panose="020B0604020202020204" pitchFamily="34" charset="0"/>
              <a:buChar char="•"/>
            </a:pPr>
            <a:r>
              <a:rPr lang="en-GB" sz="2000" dirty="0"/>
              <a:t>(3) </a:t>
            </a:r>
            <a:r>
              <a:rPr lang="en-GB" sz="2000" i="1" dirty="0"/>
              <a:t>Capturing and displaying results.</a:t>
            </a:r>
          </a:p>
        </p:txBody>
      </p:sp>
      <p:sp>
        <p:nvSpPr>
          <p:cNvPr id="35" name="TextBox 34">
            <a:extLst>
              <a:ext uri="{FF2B5EF4-FFF2-40B4-BE49-F238E27FC236}">
                <a16:creationId xmlns:a16="http://schemas.microsoft.com/office/drawing/2014/main" id="{F039211B-2490-7B40-43AE-DE8A14D8ED37}"/>
              </a:ext>
            </a:extLst>
          </p:cNvPr>
          <p:cNvSpPr txBox="1"/>
          <p:nvPr/>
        </p:nvSpPr>
        <p:spPr>
          <a:xfrm>
            <a:off x="818261" y="3670178"/>
            <a:ext cx="7377492" cy="400110"/>
          </a:xfrm>
          <a:prstGeom prst="rect">
            <a:avLst/>
          </a:prstGeom>
          <a:noFill/>
        </p:spPr>
        <p:txBody>
          <a:bodyPr wrap="square" rtlCol="0">
            <a:spAutoFit/>
          </a:bodyPr>
          <a:lstStyle/>
          <a:p>
            <a:pPr marL="457200" indent="-457200">
              <a:buFont typeface="Arial" panose="020B0604020202020204" pitchFamily="34" charset="0"/>
              <a:buChar char="•"/>
            </a:pPr>
            <a:r>
              <a:rPr lang="en-GB" sz="2000" dirty="0"/>
              <a:t>(4) </a:t>
            </a:r>
            <a:r>
              <a:rPr lang="en-GB" sz="2000" i="1" dirty="0"/>
              <a:t>Introduce example scenarios.</a:t>
            </a:r>
          </a:p>
        </p:txBody>
      </p:sp>
      <p:pic>
        <p:nvPicPr>
          <p:cNvPr id="76" name="Audio 75">
            <a:hlinkClick r:id="" action="ppaction://media"/>
            <a:extLst>
              <a:ext uri="{FF2B5EF4-FFF2-40B4-BE49-F238E27FC236}">
                <a16:creationId xmlns:a16="http://schemas.microsoft.com/office/drawing/2014/main" id="{C0A94F24-7A33-AEB7-1D62-59D624A2996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89937710"/>
      </p:ext>
    </p:extLst>
  </p:cSld>
  <p:clrMapOvr>
    <a:masterClrMapping/>
  </p:clrMapOvr>
  <mc:AlternateContent xmlns:mc="http://schemas.openxmlformats.org/markup-compatibility/2006">
    <mc:Choice xmlns:p14="http://schemas.microsoft.com/office/powerpoint/2010/main" Requires="p14">
      <p:transition spd="slow" p14:dur="2000" advTm="60671"/>
    </mc:Choice>
    <mc:Fallback>
      <p:transition spd="slow" advTm="60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76"/>
                </p:tgtEl>
              </p:cMediaNode>
            </p:audio>
          </p:childTnLst>
        </p:cTn>
      </p:par>
    </p:tnLst>
    <p:bldLst>
      <p:bldP spid="25" grpId="0"/>
      <p:bldP spid="27" grpId="0"/>
      <p:bldP spid="28" grpId="0"/>
      <p:bldP spid="32" grpId="0"/>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Power Sources and the Power Domain</a:t>
            </a:r>
          </a:p>
        </p:txBody>
      </p:sp>
      <p:grpSp>
        <p:nvGrpSpPr>
          <p:cNvPr id="7" name="Group 6">
            <a:extLst>
              <a:ext uri="{FF2B5EF4-FFF2-40B4-BE49-F238E27FC236}">
                <a16:creationId xmlns:a16="http://schemas.microsoft.com/office/drawing/2014/main" id="{C3B7E74C-81DA-56F0-004B-5846E01A3929}"/>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9B49CE86-2EFC-8BF6-B2AB-CEDABE6D7130}"/>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88CEB84E-6EDE-0561-E36A-8E38A3070FCF}"/>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B42CC664-7E55-5EE9-2681-532DB5420EBC}"/>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B5A8945E-1281-B28C-9A67-2082798E0A58}"/>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319B6D8D-110D-F9E4-6C7A-7DFC261DFCDE}"/>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6</a:t>
                </a:r>
              </a:p>
            </p:txBody>
          </p:sp>
        </p:grpSp>
        <p:sp>
          <p:nvSpPr>
            <p:cNvPr id="9" name="Title 1">
              <a:extLst>
                <a:ext uri="{FF2B5EF4-FFF2-40B4-BE49-F238E27FC236}">
                  <a16:creationId xmlns:a16="http://schemas.microsoft.com/office/drawing/2014/main" id="{0307ED68-95F5-CA4B-B08C-284E986AFF23}"/>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pic>
        <p:nvPicPr>
          <p:cNvPr id="14" name="Picture 13" descr="A diagram of a computer process&#10;&#10;Description automatically generated">
            <a:extLst>
              <a:ext uri="{FF2B5EF4-FFF2-40B4-BE49-F238E27FC236}">
                <a16:creationId xmlns:a16="http://schemas.microsoft.com/office/drawing/2014/main" id="{FF91EA84-3CEA-386F-37C0-BFC0E63FE810}"/>
              </a:ext>
            </a:extLst>
          </p:cNvPr>
          <p:cNvPicPr>
            <a:picLocks noChangeAspect="1"/>
          </p:cNvPicPr>
          <p:nvPr/>
        </p:nvPicPr>
        <p:blipFill rotWithShape="1">
          <a:blip r:embed="rId6"/>
          <a:srcRect r="18687" b="45345"/>
          <a:stretch/>
        </p:blipFill>
        <p:spPr>
          <a:xfrm>
            <a:off x="5462678" y="2235074"/>
            <a:ext cx="5361460" cy="1710023"/>
          </a:xfrm>
          <a:prstGeom prst="rect">
            <a:avLst/>
          </a:prstGeom>
        </p:spPr>
      </p:pic>
      <p:sp>
        <p:nvSpPr>
          <p:cNvPr id="15" name="TextBox 14">
            <a:extLst>
              <a:ext uri="{FF2B5EF4-FFF2-40B4-BE49-F238E27FC236}">
                <a16:creationId xmlns:a16="http://schemas.microsoft.com/office/drawing/2014/main" id="{6D9894B0-0791-8834-4BBB-C76F5A9FDB7A}"/>
              </a:ext>
            </a:extLst>
          </p:cNvPr>
          <p:cNvSpPr txBox="1"/>
          <p:nvPr/>
        </p:nvSpPr>
        <p:spPr>
          <a:xfrm>
            <a:off x="219433" y="1799144"/>
            <a:ext cx="5026809" cy="707886"/>
          </a:xfrm>
          <a:prstGeom prst="rect">
            <a:avLst/>
          </a:prstGeom>
          <a:noFill/>
        </p:spPr>
        <p:txBody>
          <a:bodyPr wrap="square" rtlCol="0">
            <a:spAutoFit/>
          </a:bodyPr>
          <a:lstStyle/>
          <a:p>
            <a:pPr marL="457200" indent="-457200">
              <a:buFont typeface="Arial" panose="020B0604020202020204" pitchFamily="34" charset="0"/>
              <a:buChar char="•"/>
            </a:pPr>
            <a:r>
              <a:rPr lang="en-GB" sz="2000" dirty="0"/>
              <a:t>Extend the architecture by introducing two core components:</a:t>
            </a:r>
          </a:p>
        </p:txBody>
      </p:sp>
      <p:sp>
        <p:nvSpPr>
          <p:cNvPr id="16" name="TextBox 15">
            <a:extLst>
              <a:ext uri="{FF2B5EF4-FFF2-40B4-BE49-F238E27FC236}">
                <a16:creationId xmlns:a16="http://schemas.microsoft.com/office/drawing/2014/main" id="{5C3FBAA4-7BF0-328E-3385-8479484A55FE}"/>
              </a:ext>
            </a:extLst>
          </p:cNvPr>
          <p:cNvSpPr txBox="1"/>
          <p:nvPr/>
        </p:nvSpPr>
        <p:spPr>
          <a:xfrm>
            <a:off x="219433" y="1300539"/>
            <a:ext cx="5026809" cy="707886"/>
          </a:xfrm>
          <a:prstGeom prst="rect">
            <a:avLst/>
          </a:prstGeom>
          <a:noFill/>
        </p:spPr>
        <p:txBody>
          <a:bodyPr wrap="square" rtlCol="0">
            <a:spAutoFit/>
          </a:bodyPr>
          <a:lstStyle/>
          <a:p>
            <a:pPr marL="457200" indent="-457200">
              <a:buFont typeface="Arial" panose="020B0604020202020204" pitchFamily="34" charset="0"/>
              <a:buChar char="•"/>
            </a:pPr>
            <a:r>
              <a:rPr lang="en-GB" sz="2000" dirty="0"/>
              <a:t>Built using the LEAF framework.</a:t>
            </a:r>
          </a:p>
          <a:p>
            <a:pPr marL="457200" indent="-457200">
              <a:buFont typeface="Arial" panose="020B0604020202020204" pitchFamily="34" charset="0"/>
              <a:buChar char="•"/>
            </a:pPr>
            <a:endParaRPr lang="en-GB" sz="2000" dirty="0"/>
          </a:p>
        </p:txBody>
      </p:sp>
      <p:pic>
        <p:nvPicPr>
          <p:cNvPr id="18" name="Graphic 17">
            <a:extLst>
              <a:ext uri="{FF2B5EF4-FFF2-40B4-BE49-F238E27FC236}">
                <a16:creationId xmlns:a16="http://schemas.microsoft.com/office/drawing/2014/main" id="{1AC6278B-4AD4-F854-5372-3A701A8A5F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2350" y="236547"/>
            <a:ext cx="2639549" cy="1671714"/>
          </a:xfrm>
          <a:prstGeom prst="rect">
            <a:avLst/>
          </a:prstGeom>
        </p:spPr>
      </p:pic>
      <p:pic>
        <p:nvPicPr>
          <p:cNvPr id="20" name="Picture 19" descr="A diagram of a computer process&#10;&#10;Description automatically generated">
            <a:extLst>
              <a:ext uri="{FF2B5EF4-FFF2-40B4-BE49-F238E27FC236}">
                <a16:creationId xmlns:a16="http://schemas.microsoft.com/office/drawing/2014/main" id="{6B711AD5-B344-6231-89A6-7546B5726AFD}"/>
              </a:ext>
            </a:extLst>
          </p:cNvPr>
          <p:cNvPicPr>
            <a:picLocks noChangeAspect="1"/>
          </p:cNvPicPr>
          <p:nvPr/>
        </p:nvPicPr>
        <p:blipFill rotWithShape="1">
          <a:blip r:embed="rId6"/>
          <a:srcRect r="18687" b="21705"/>
          <a:stretch/>
        </p:blipFill>
        <p:spPr>
          <a:xfrm>
            <a:off x="5468308" y="2237165"/>
            <a:ext cx="5361461" cy="2449661"/>
          </a:xfrm>
          <a:prstGeom prst="rect">
            <a:avLst/>
          </a:prstGeom>
        </p:spPr>
      </p:pic>
      <p:pic>
        <p:nvPicPr>
          <p:cNvPr id="21" name="Picture 20" descr="A diagram of a computer process&#10;&#10;Description automatically generated">
            <a:extLst>
              <a:ext uri="{FF2B5EF4-FFF2-40B4-BE49-F238E27FC236}">
                <a16:creationId xmlns:a16="http://schemas.microsoft.com/office/drawing/2014/main" id="{AA24E5AF-B00F-C2AA-E090-93695A865090}"/>
              </a:ext>
            </a:extLst>
          </p:cNvPr>
          <p:cNvPicPr>
            <a:picLocks noChangeAspect="1"/>
          </p:cNvPicPr>
          <p:nvPr/>
        </p:nvPicPr>
        <p:blipFill rotWithShape="1">
          <a:blip r:embed="rId6"/>
          <a:srcRect t="77220" r="18687"/>
          <a:stretch/>
        </p:blipFill>
        <p:spPr>
          <a:xfrm>
            <a:off x="5463505" y="4651120"/>
            <a:ext cx="5361461" cy="712727"/>
          </a:xfrm>
          <a:prstGeom prst="rect">
            <a:avLst/>
          </a:prstGeom>
        </p:spPr>
      </p:pic>
      <p:sp>
        <p:nvSpPr>
          <p:cNvPr id="22" name="TextBox 21">
            <a:extLst>
              <a:ext uri="{FF2B5EF4-FFF2-40B4-BE49-F238E27FC236}">
                <a16:creationId xmlns:a16="http://schemas.microsoft.com/office/drawing/2014/main" id="{993DBC4B-19CF-ABC0-17DD-B8836D77FF06}"/>
              </a:ext>
            </a:extLst>
          </p:cNvPr>
          <p:cNvSpPr txBox="1"/>
          <p:nvPr/>
        </p:nvSpPr>
        <p:spPr>
          <a:xfrm>
            <a:off x="219433" y="1799752"/>
            <a:ext cx="5026809" cy="1323439"/>
          </a:xfrm>
          <a:prstGeom prst="rect">
            <a:avLst/>
          </a:prstGeom>
          <a:noFill/>
        </p:spPr>
        <p:txBody>
          <a:bodyPr wrap="square" rtlCol="0">
            <a:spAutoFit/>
          </a:bodyPr>
          <a:lstStyle/>
          <a:p>
            <a:pPr marL="457200" indent="-457200">
              <a:buFont typeface="Arial" panose="020B0604020202020204" pitchFamily="34" charset="0"/>
              <a:buChar char="•"/>
            </a:pPr>
            <a:r>
              <a:rPr lang="en-GB" sz="2000" dirty="0"/>
              <a:t>Extend the architecture by introducing two core components:</a:t>
            </a:r>
          </a:p>
          <a:p>
            <a:pPr marL="914400" lvl="1" indent="-457200">
              <a:buFont typeface="Arial" panose="020B0604020202020204" pitchFamily="34" charset="0"/>
              <a:buChar char="•"/>
            </a:pPr>
            <a:r>
              <a:rPr lang="en-GB" sz="2000" dirty="0"/>
              <a:t>The Power Domain</a:t>
            </a:r>
          </a:p>
          <a:p>
            <a:pPr marL="914400" lvl="1" indent="-457200">
              <a:buFont typeface="Arial" panose="020B0604020202020204" pitchFamily="34" charset="0"/>
              <a:buChar char="•"/>
            </a:pPr>
            <a:r>
              <a:rPr lang="en-GB" sz="2000" dirty="0"/>
              <a:t>The Power Source </a:t>
            </a:r>
          </a:p>
        </p:txBody>
      </p:sp>
      <p:sp>
        <p:nvSpPr>
          <p:cNvPr id="23" name="TextBox 22">
            <a:extLst>
              <a:ext uri="{FF2B5EF4-FFF2-40B4-BE49-F238E27FC236}">
                <a16:creationId xmlns:a16="http://schemas.microsoft.com/office/drawing/2014/main" id="{BB099587-DE80-8BD4-8A39-5017BBD05298}"/>
              </a:ext>
            </a:extLst>
          </p:cNvPr>
          <p:cNvSpPr txBox="1"/>
          <p:nvPr/>
        </p:nvSpPr>
        <p:spPr>
          <a:xfrm>
            <a:off x="219433" y="1799144"/>
            <a:ext cx="5026809" cy="1015663"/>
          </a:xfrm>
          <a:prstGeom prst="rect">
            <a:avLst/>
          </a:prstGeom>
          <a:noFill/>
        </p:spPr>
        <p:txBody>
          <a:bodyPr wrap="square" rtlCol="0">
            <a:spAutoFit/>
          </a:bodyPr>
          <a:lstStyle/>
          <a:p>
            <a:pPr marL="457200" indent="-457200">
              <a:buFont typeface="Arial" panose="020B0604020202020204" pitchFamily="34" charset="0"/>
              <a:buChar char="•"/>
            </a:pPr>
            <a:r>
              <a:rPr lang="en-GB" sz="2000" dirty="0"/>
              <a:t>Extend the architecture by introducing two core components:</a:t>
            </a:r>
          </a:p>
          <a:p>
            <a:pPr marL="914400" lvl="1" indent="-457200">
              <a:buFont typeface="Arial" panose="020B0604020202020204" pitchFamily="34" charset="0"/>
              <a:buChar char="•"/>
            </a:pPr>
            <a:r>
              <a:rPr lang="en-GB" sz="2000" dirty="0"/>
              <a:t>The Power Domain</a:t>
            </a:r>
          </a:p>
        </p:txBody>
      </p:sp>
      <p:pic>
        <p:nvPicPr>
          <p:cNvPr id="19" name="Picture 18" descr="A diagram of a computer process&#10;&#10;Description automatically generated">
            <a:extLst>
              <a:ext uri="{FF2B5EF4-FFF2-40B4-BE49-F238E27FC236}">
                <a16:creationId xmlns:a16="http://schemas.microsoft.com/office/drawing/2014/main" id="{1165940E-647F-1FE9-B4B1-7C9DD5CD7CA2}"/>
              </a:ext>
            </a:extLst>
          </p:cNvPr>
          <p:cNvPicPr>
            <a:picLocks noChangeAspect="1"/>
          </p:cNvPicPr>
          <p:nvPr/>
        </p:nvPicPr>
        <p:blipFill rotWithShape="1">
          <a:blip r:embed="rId6"/>
          <a:srcRect l="80571"/>
          <a:stretch/>
        </p:blipFill>
        <p:spPr>
          <a:xfrm>
            <a:off x="10775215" y="2231194"/>
            <a:ext cx="1281063" cy="3128774"/>
          </a:xfrm>
          <a:prstGeom prst="rect">
            <a:avLst/>
          </a:prstGeom>
        </p:spPr>
      </p:pic>
      <p:sp>
        <p:nvSpPr>
          <p:cNvPr id="24" name="TextBox 23">
            <a:extLst>
              <a:ext uri="{FF2B5EF4-FFF2-40B4-BE49-F238E27FC236}">
                <a16:creationId xmlns:a16="http://schemas.microsoft.com/office/drawing/2014/main" id="{23B86B0B-0D57-B205-1771-27DC0CE78948}"/>
              </a:ext>
            </a:extLst>
          </p:cNvPr>
          <p:cNvSpPr txBox="1"/>
          <p:nvPr/>
        </p:nvSpPr>
        <p:spPr>
          <a:xfrm>
            <a:off x="219432" y="3137491"/>
            <a:ext cx="5026809" cy="1323439"/>
          </a:xfrm>
          <a:prstGeom prst="rect">
            <a:avLst/>
          </a:prstGeom>
          <a:noFill/>
        </p:spPr>
        <p:txBody>
          <a:bodyPr wrap="square" rtlCol="0">
            <a:spAutoFit/>
          </a:bodyPr>
          <a:lstStyle/>
          <a:p>
            <a:pPr marL="457200" indent="-457200">
              <a:buFont typeface="Arial" panose="020B0604020202020204" pitchFamily="34" charset="0"/>
              <a:buChar char="•"/>
            </a:pPr>
            <a:r>
              <a:rPr lang="en-GB" sz="2000" dirty="0"/>
              <a:t>Power Sources aim to model how power availability and carbon intensity change throughout the simulation.</a:t>
            </a:r>
          </a:p>
          <a:p>
            <a:pPr marL="914400" lvl="1" indent="-457200">
              <a:buFont typeface="Arial" panose="020B0604020202020204" pitchFamily="34" charset="0"/>
              <a:buChar char="•"/>
            </a:pPr>
            <a:r>
              <a:rPr lang="en-GB" sz="2000" b="1" dirty="0"/>
              <a:t>Achieved using datasets. </a:t>
            </a:r>
          </a:p>
        </p:txBody>
      </p:sp>
      <p:sp>
        <p:nvSpPr>
          <p:cNvPr id="25" name="TextBox 24">
            <a:extLst>
              <a:ext uri="{FF2B5EF4-FFF2-40B4-BE49-F238E27FC236}">
                <a16:creationId xmlns:a16="http://schemas.microsoft.com/office/drawing/2014/main" id="{07C718E1-9471-D8A3-FDE4-EFE4A70BE610}"/>
              </a:ext>
            </a:extLst>
          </p:cNvPr>
          <p:cNvSpPr txBox="1"/>
          <p:nvPr/>
        </p:nvSpPr>
        <p:spPr>
          <a:xfrm>
            <a:off x="214629" y="4441369"/>
            <a:ext cx="5026809" cy="1323439"/>
          </a:xfrm>
          <a:prstGeom prst="rect">
            <a:avLst/>
          </a:prstGeom>
          <a:noFill/>
        </p:spPr>
        <p:txBody>
          <a:bodyPr wrap="square" rtlCol="0">
            <a:spAutoFit/>
          </a:bodyPr>
          <a:lstStyle/>
          <a:p>
            <a:pPr marL="457200" indent="-457200">
              <a:buFont typeface="Arial" panose="020B0604020202020204" pitchFamily="34" charset="0"/>
              <a:buChar char="•"/>
            </a:pPr>
            <a:r>
              <a:rPr lang="en-GB" sz="2000" dirty="0"/>
              <a:t>Power Domains aim to act as the mediator by distributing energy between the Infrastructure and Power Source layers. </a:t>
            </a:r>
          </a:p>
        </p:txBody>
      </p:sp>
      <p:sp>
        <p:nvSpPr>
          <p:cNvPr id="26" name="TextBox 25">
            <a:extLst>
              <a:ext uri="{FF2B5EF4-FFF2-40B4-BE49-F238E27FC236}">
                <a16:creationId xmlns:a16="http://schemas.microsoft.com/office/drawing/2014/main" id="{8A8CA9C8-DB96-1C6C-704F-1CB94D96B183}"/>
              </a:ext>
            </a:extLst>
          </p:cNvPr>
          <p:cNvSpPr txBox="1"/>
          <p:nvPr/>
        </p:nvSpPr>
        <p:spPr>
          <a:xfrm>
            <a:off x="8658361" y="1604364"/>
            <a:ext cx="3265165" cy="307777"/>
          </a:xfrm>
          <a:prstGeom prst="rect">
            <a:avLst/>
          </a:prstGeom>
          <a:noFill/>
        </p:spPr>
        <p:txBody>
          <a:bodyPr wrap="square" rtlCol="0">
            <a:spAutoFit/>
          </a:bodyPr>
          <a:lstStyle/>
          <a:p>
            <a:r>
              <a:rPr lang="en-GB" sz="1400" dirty="0"/>
              <a:t>LEAF (P. Wiesner and L. </a:t>
            </a:r>
            <a:r>
              <a:rPr lang="en-GB" sz="1400" dirty="0" err="1"/>
              <a:t>Thamsen</a:t>
            </a:r>
            <a:r>
              <a:rPr lang="en-GB" sz="1400" dirty="0"/>
              <a:t>)</a:t>
            </a:r>
            <a:endParaRPr lang="en-GB" sz="2000" dirty="0"/>
          </a:p>
        </p:txBody>
      </p:sp>
      <p:pic>
        <p:nvPicPr>
          <p:cNvPr id="86" name="Audio 85">
            <a:hlinkClick r:id="" action="ppaction://media"/>
            <a:extLst>
              <a:ext uri="{FF2B5EF4-FFF2-40B4-BE49-F238E27FC236}">
                <a16:creationId xmlns:a16="http://schemas.microsoft.com/office/drawing/2014/main" id="{6E06C63E-4CCD-6836-9E42-18737EA7B8C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86088821"/>
      </p:ext>
    </p:extLst>
  </p:cSld>
  <p:clrMapOvr>
    <a:masterClrMapping/>
  </p:clrMapOvr>
  <mc:AlternateContent xmlns:mc="http://schemas.openxmlformats.org/markup-compatibility/2006">
    <mc:Choice xmlns:p14="http://schemas.microsoft.com/office/powerpoint/2010/main" Requires="p14">
      <p:transition spd="slow" p14:dur="2000" advTm="94504"/>
    </mc:Choice>
    <mc:Fallback>
      <p:transition spd="slow" advTm="94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86"/>
                </p:tgtEl>
              </p:cMediaNode>
            </p:audio>
          </p:childTnLst>
        </p:cTn>
      </p:par>
    </p:tnLst>
    <p:bldLst>
      <p:bldP spid="15" grpId="0"/>
      <p:bldP spid="16" grpId="0"/>
      <p:bldP spid="22" grpId="0"/>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Events and Visualisation</a:t>
            </a:r>
          </a:p>
        </p:txBody>
      </p:sp>
      <p:pic>
        <p:nvPicPr>
          <p:cNvPr id="15" name="Content Placeholder 14" descr="A white rectangular grid with black text&#10;&#10;Description automatically generated with medium confidence">
            <a:extLst>
              <a:ext uri="{FF2B5EF4-FFF2-40B4-BE49-F238E27FC236}">
                <a16:creationId xmlns:a16="http://schemas.microsoft.com/office/drawing/2014/main" id="{06B7EDD1-8D7C-B0DB-269E-E3FCC266D514}"/>
              </a:ext>
            </a:extLst>
          </p:cNvPr>
          <p:cNvPicPr>
            <a:picLocks noGrp="1" noChangeAspect="1"/>
          </p:cNvPicPr>
          <p:nvPr>
            <p:ph idx="1"/>
          </p:nvPr>
        </p:nvPicPr>
        <p:blipFill>
          <a:blip r:embed="rId6"/>
          <a:stretch>
            <a:fillRect/>
          </a:stretch>
        </p:blipFill>
        <p:spPr>
          <a:xfrm>
            <a:off x="488398" y="1972509"/>
            <a:ext cx="6258517" cy="2847477"/>
          </a:xfrm>
        </p:spPr>
      </p:pic>
      <p:grpSp>
        <p:nvGrpSpPr>
          <p:cNvPr id="7" name="Group 6">
            <a:extLst>
              <a:ext uri="{FF2B5EF4-FFF2-40B4-BE49-F238E27FC236}">
                <a16:creationId xmlns:a16="http://schemas.microsoft.com/office/drawing/2014/main" id="{2C8B93B8-FB20-7BA6-0A46-1491E4701244}"/>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4166B2AC-C0A3-ECFF-144B-5C79ACF694BD}"/>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805FFAF2-B467-A5E0-D677-7D078A670F6F}"/>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01F0E09B-8427-643E-8BB4-2D565AA6AC4E}"/>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68EEB62-F49B-D2A4-9D51-4556A50891C4}"/>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04C47B80-F5C9-9088-7C19-1FE875D53734}"/>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7</a:t>
                </a:r>
              </a:p>
            </p:txBody>
          </p:sp>
        </p:grpSp>
        <p:sp>
          <p:nvSpPr>
            <p:cNvPr id="9" name="Title 1">
              <a:extLst>
                <a:ext uri="{FF2B5EF4-FFF2-40B4-BE49-F238E27FC236}">
                  <a16:creationId xmlns:a16="http://schemas.microsoft.com/office/drawing/2014/main" id="{5CE91E18-30BE-CBAB-E7FC-953C4397A7A7}"/>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pic>
        <p:nvPicPr>
          <p:cNvPr id="17" name="Picture 16" descr="A screenshot of a computer&#10;&#10;Description automatically generated">
            <a:extLst>
              <a:ext uri="{FF2B5EF4-FFF2-40B4-BE49-F238E27FC236}">
                <a16:creationId xmlns:a16="http://schemas.microsoft.com/office/drawing/2014/main" id="{8112E040-BCD7-F6E5-A2D9-4CF5F9289A6B}"/>
              </a:ext>
            </a:extLst>
          </p:cNvPr>
          <p:cNvPicPr>
            <a:picLocks noChangeAspect="1"/>
          </p:cNvPicPr>
          <p:nvPr/>
        </p:nvPicPr>
        <p:blipFill>
          <a:blip r:embed="rId7"/>
          <a:stretch>
            <a:fillRect/>
          </a:stretch>
        </p:blipFill>
        <p:spPr>
          <a:xfrm>
            <a:off x="7472148" y="3384311"/>
            <a:ext cx="3604824" cy="2703617"/>
          </a:xfrm>
          <a:prstGeom prst="rect">
            <a:avLst/>
          </a:prstGeom>
        </p:spPr>
      </p:pic>
      <p:pic>
        <p:nvPicPr>
          <p:cNvPr id="54" name="Audio 53">
            <a:hlinkClick r:id="" action="ppaction://media"/>
            <a:extLst>
              <a:ext uri="{FF2B5EF4-FFF2-40B4-BE49-F238E27FC236}">
                <a16:creationId xmlns:a16="http://schemas.microsoft.com/office/drawing/2014/main" id="{2960E5F0-120C-36FA-6942-D3EB10738CD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87500" t="-287500" r="-287500" b="-287500"/>
          <a:stretch>
            <a:fillRect/>
          </a:stretch>
        </p:blipFill>
        <p:spPr>
          <a:xfrm>
            <a:off x="10052304" y="4718304"/>
            <a:ext cx="2057400" cy="2057400"/>
          </a:xfrm>
          <a:prstGeom prst="ellipse">
            <a:avLst/>
          </a:prstGeom>
        </p:spPr>
      </p:pic>
      <p:pic>
        <p:nvPicPr>
          <p:cNvPr id="64" name="Picture 63" descr="A graph showing the current of a computer&#10;&#10;Description automatically generated with medium confidence">
            <a:extLst>
              <a:ext uri="{FF2B5EF4-FFF2-40B4-BE49-F238E27FC236}">
                <a16:creationId xmlns:a16="http://schemas.microsoft.com/office/drawing/2014/main" id="{17415478-06EB-B90A-343C-E2C8E9ADC18F}"/>
              </a:ext>
            </a:extLst>
          </p:cNvPr>
          <p:cNvPicPr>
            <a:picLocks noChangeAspect="1"/>
          </p:cNvPicPr>
          <p:nvPr/>
        </p:nvPicPr>
        <p:blipFill>
          <a:blip r:embed="rId9"/>
          <a:stretch>
            <a:fillRect/>
          </a:stretch>
        </p:blipFill>
        <p:spPr>
          <a:xfrm>
            <a:off x="6940819" y="91397"/>
            <a:ext cx="4512433" cy="3327167"/>
          </a:xfrm>
          <a:prstGeom prst="rect">
            <a:avLst/>
          </a:prstGeom>
        </p:spPr>
      </p:pic>
    </p:spTree>
    <p:custDataLst>
      <p:tags r:id="rId1"/>
    </p:custDataLst>
    <p:extLst>
      <p:ext uri="{BB962C8B-B14F-4D97-AF65-F5344CB8AC3E}">
        <p14:creationId xmlns:p14="http://schemas.microsoft.com/office/powerpoint/2010/main" val="3308587230"/>
      </p:ext>
    </p:extLst>
  </p:cSld>
  <p:clrMapOvr>
    <a:masterClrMapping/>
  </p:clrMapOvr>
  <mc:AlternateContent xmlns:mc="http://schemas.openxmlformats.org/markup-compatibility/2006">
    <mc:Choice xmlns:p14="http://schemas.microsoft.com/office/powerpoint/2010/main" Requires="p14">
      <p:transition spd="slow" p14:dur="2000" advTm="101807"/>
    </mc:Choice>
    <mc:Fallback>
      <p:transition spd="slow" advTm="101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Evaluating ECO-LEAF: Scenario 7, Precision Agriculture </a:t>
            </a:r>
          </a:p>
        </p:txBody>
      </p:sp>
      <p:grpSp>
        <p:nvGrpSpPr>
          <p:cNvPr id="7" name="Group 6">
            <a:extLst>
              <a:ext uri="{FF2B5EF4-FFF2-40B4-BE49-F238E27FC236}">
                <a16:creationId xmlns:a16="http://schemas.microsoft.com/office/drawing/2014/main" id="{940F0E88-62D7-37C3-9ADC-DA0E53BBBD3D}"/>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C1853FD9-1450-7689-2163-5CABB015D282}"/>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662EC1B4-7643-4AE6-A794-B523EC8FDF06}"/>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F0CB8877-86BE-0579-432A-2205978F38D2}"/>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BD11F29B-2894-0D79-CE86-6FAE21761AC9}"/>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CBE440CF-1BA5-AF2E-7898-E3016B4DB09E}"/>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8</a:t>
                </a:r>
              </a:p>
            </p:txBody>
          </p:sp>
        </p:grpSp>
        <p:sp>
          <p:nvSpPr>
            <p:cNvPr id="9" name="Title 1">
              <a:extLst>
                <a:ext uri="{FF2B5EF4-FFF2-40B4-BE49-F238E27FC236}">
                  <a16:creationId xmlns:a16="http://schemas.microsoft.com/office/drawing/2014/main" id="{FBFCED60-8F78-54FF-B33D-5A4C699460E7}"/>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pic>
        <p:nvPicPr>
          <p:cNvPr id="21" name="Picture 20" descr="A screenshot of a diagram&#10;&#10;Description automatically generated">
            <a:extLst>
              <a:ext uri="{FF2B5EF4-FFF2-40B4-BE49-F238E27FC236}">
                <a16:creationId xmlns:a16="http://schemas.microsoft.com/office/drawing/2014/main" id="{94551909-B238-F5B3-CC27-4C145D8627B8}"/>
              </a:ext>
            </a:extLst>
          </p:cNvPr>
          <p:cNvPicPr>
            <a:picLocks noChangeAspect="1"/>
          </p:cNvPicPr>
          <p:nvPr/>
        </p:nvPicPr>
        <p:blipFill rotWithShape="1">
          <a:blip r:embed="rId6"/>
          <a:srcRect r="50128"/>
          <a:stretch/>
        </p:blipFill>
        <p:spPr>
          <a:xfrm>
            <a:off x="6820497" y="1595538"/>
            <a:ext cx="4855733" cy="3819009"/>
          </a:xfrm>
          <a:prstGeom prst="rect">
            <a:avLst/>
          </a:prstGeom>
        </p:spPr>
      </p:pic>
      <p:sp>
        <p:nvSpPr>
          <p:cNvPr id="23" name="TextBox 22">
            <a:extLst>
              <a:ext uri="{FF2B5EF4-FFF2-40B4-BE49-F238E27FC236}">
                <a16:creationId xmlns:a16="http://schemas.microsoft.com/office/drawing/2014/main" id="{5140FD8A-3DC4-B638-BDB0-1ACCF98E245E}"/>
              </a:ext>
            </a:extLst>
          </p:cNvPr>
          <p:cNvSpPr txBox="1"/>
          <p:nvPr/>
        </p:nvSpPr>
        <p:spPr>
          <a:xfrm>
            <a:off x="219433" y="1202770"/>
            <a:ext cx="6132815" cy="1323439"/>
          </a:xfrm>
          <a:prstGeom prst="rect">
            <a:avLst/>
          </a:prstGeom>
          <a:noFill/>
        </p:spPr>
        <p:txBody>
          <a:bodyPr wrap="square" rtlCol="0">
            <a:spAutoFit/>
          </a:bodyPr>
          <a:lstStyle/>
          <a:p>
            <a:pPr marL="457200" indent="-457200">
              <a:buFont typeface="Arial" panose="020B0604020202020204" pitchFamily="34" charset="0"/>
              <a:buChar char="•"/>
            </a:pPr>
            <a:r>
              <a:rPr lang="en-GB" sz="2000" dirty="0"/>
              <a:t>As a primary goal, 7 Scenarios were created during development in a precision farming setting to demonstrate ECO LEAF’s capabilities.</a:t>
            </a:r>
          </a:p>
          <a:p>
            <a:pPr marL="457200" indent="-457200">
              <a:buFont typeface="Arial" panose="020B0604020202020204" pitchFamily="34" charset="0"/>
              <a:buChar char="•"/>
            </a:pPr>
            <a:endParaRPr lang="en-GB" sz="2000" dirty="0"/>
          </a:p>
        </p:txBody>
      </p:sp>
      <p:sp>
        <p:nvSpPr>
          <p:cNvPr id="24" name="TextBox 23">
            <a:extLst>
              <a:ext uri="{FF2B5EF4-FFF2-40B4-BE49-F238E27FC236}">
                <a16:creationId xmlns:a16="http://schemas.microsoft.com/office/drawing/2014/main" id="{FCA0A18D-1531-5479-E70A-A37C9079AB39}"/>
              </a:ext>
            </a:extLst>
          </p:cNvPr>
          <p:cNvSpPr txBox="1"/>
          <p:nvPr/>
        </p:nvSpPr>
        <p:spPr>
          <a:xfrm>
            <a:off x="219432" y="2425186"/>
            <a:ext cx="6132815" cy="1015663"/>
          </a:xfrm>
          <a:prstGeom prst="rect">
            <a:avLst/>
          </a:prstGeom>
          <a:noFill/>
        </p:spPr>
        <p:txBody>
          <a:bodyPr wrap="square" rtlCol="0">
            <a:spAutoFit/>
          </a:bodyPr>
          <a:lstStyle/>
          <a:p>
            <a:pPr marL="457200" indent="-457200">
              <a:buFont typeface="Arial" panose="020B0604020202020204" pitchFamily="34" charset="0"/>
              <a:buChar char="•"/>
            </a:pPr>
            <a:r>
              <a:rPr lang="en-GB" sz="2000" dirty="0"/>
              <a:t>The evaluation's aim was to use several scenarios to show that the project's goals were achieved. </a:t>
            </a:r>
          </a:p>
        </p:txBody>
      </p:sp>
      <p:sp>
        <p:nvSpPr>
          <p:cNvPr id="25" name="TextBox 24">
            <a:extLst>
              <a:ext uri="{FF2B5EF4-FFF2-40B4-BE49-F238E27FC236}">
                <a16:creationId xmlns:a16="http://schemas.microsoft.com/office/drawing/2014/main" id="{A88AD44A-7503-B382-777F-D2EE2C87F64A}"/>
              </a:ext>
            </a:extLst>
          </p:cNvPr>
          <p:cNvSpPr txBox="1"/>
          <p:nvPr/>
        </p:nvSpPr>
        <p:spPr>
          <a:xfrm>
            <a:off x="219431" y="3642004"/>
            <a:ext cx="6132815" cy="2246769"/>
          </a:xfrm>
          <a:prstGeom prst="rect">
            <a:avLst/>
          </a:prstGeom>
          <a:noFill/>
        </p:spPr>
        <p:txBody>
          <a:bodyPr wrap="square" rtlCol="0">
            <a:spAutoFit/>
          </a:bodyPr>
          <a:lstStyle/>
          <a:p>
            <a:pPr marL="457200" indent="-457200">
              <a:buFont typeface="Arial" panose="020B0604020202020204" pitchFamily="34" charset="0"/>
              <a:buChar char="•"/>
            </a:pPr>
            <a:r>
              <a:rPr lang="en-GB" sz="2000" dirty="0"/>
              <a:t>In this example we see the final scenario developed for precision agriculture</a:t>
            </a:r>
          </a:p>
          <a:p>
            <a:pPr marL="914400" lvl="1" indent="-457200">
              <a:buFont typeface="Arial" panose="020B0604020202020204" pitchFamily="34" charset="0"/>
              <a:buChar char="•"/>
            </a:pPr>
            <a:r>
              <a:rPr lang="en-GB" sz="2000" dirty="0"/>
              <a:t>Four plots of farmland</a:t>
            </a:r>
          </a:p>
          <a:p>
            <a:pPr marL="914400" lvl="1" indent="-457200">
              <a:buFont typeface="Arial" panose="020B0604020202020204" pitchFamily="34" charset="0"/>
              <a:buChar char="•"/>
            </a:pPr>
            <a:r>
              <a:rPr lang="en-GB" sz="2000" dirty="0"/>
              <a:t>Several available energy sources</a:t>
            </a:r>
          </a:p>
          <a:p>
            <a:pPr marL="914400" lvl="1" indent="-457200">
              <a:buFont typeface="Arial" panose="020B0604020202020204" pitchFamily="34" charset="0"/>
              <a:buChar char="•"/>
            </a:pPr>
            <a:r>
              <a:rPr lang="en-GB" sz="2000" dirty="0"/>
              <a:t>Many sensors capturing data</a:t>
            </a:r>
          </a:p>
          <a:p>
            <a:pPr marL="914400" lvl="1" indent="-457200">
              <a:buFont typeface="Arial" panose="020B0604020202020204" pitchFamily="34" charset="0"/>
              <a:buChar char="•"/>
            </a:pPr>
            <a:r>
              <a:rPr lang="en-GB" sz="2000" dirty="0"/>
              <a:t>Aim: demonstrate that carbon emissions varied because of available resources</a:t>
            </a:r>
          </a:p>
        </p:txBody>
      </p:sp>
      <p:pic>
        <p:nvPicPr>
          <p:cNvPr id="33" name="Picture 32" descr="A screenshot of a computer&#10;&#10;Description automatically generated">
            <a:extLst>
              <a:ext uri="{FF2B5EF4-FFF2-40B4-BE49-F238E27FC236}">
                <a16:creationId xmlns:a16="http://schemas.microsoft.com/office/drawing/2014/main" id="{193266F5-0142-0104-A9F5-C15DFD936745}"/>
              </a:ext>
            </a:extLst>
          </p:cNvPr>
          <p:cNvPicPr>
            <a:picLocks noChangeAspect="1"/>
          </p:cNvPicPr>
          <p:nvPr/>
        </p:nvPicPr>
        <p:blipFill rotWithShape="1">
          <a:blip r:embed="rId7"/>
          <a:srcRect l="51749" r="1"/>
          <a:stretch/>
        </p:blipFill>
        <p:spPr>
          <a:xfrm>
            <a:off x="6820495" y="1595538"/>
            <a:ext cx="4695858" cy="3775908"/>
          </a:xfrm>
          <a:prstGeom prst="rect">
            <a:avLst/>
          </a:prstGeom>
        </p:spPr>
      </p:pic>
      <p:pic>
        <p:nvPicPr>
          <p:cNvPr id="74" name="Audio 73">
            <a:hlinkClick r:id="" action="ppaction://media"/>
            <a:extLst>
              <a:ext uri="{FF2B5EF4-FFF2-40B4-BE49-F238E27FC236}">
                <a16:creationId xmlns:a16="http://schemas.microsoft.com/office/drawing/2014/main" id="{0F2E4B52-B7EA-E6C6-CA68-A5116EC8962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229621869"/>
      </p:ext>
    </p:extLst>
  </p:cSld>
  <p:clrMapOvr>
    <a:masterClrMapping/>
  </p:clrMapOvr>
  <mc:AlternateContent xmlns:mc="http://schemas.openxmlformats.org/markup-compatibility/2006">
    <mc:Choice xmlns:p14="http://schemas.microsoft.com/office/powerpoint/2010/main" Requires="p14">
      <p:transition spd="slow" p14:dur="2000" advTm="92744"/>
    </mc:Choice>
    <mc:Fallback>
      <p:transition spd="slow" advTm="92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74"/>
                </p:tgtEl>
              </p:cMediaNode>
            </p:audio>
          </p:childTnLst>
        </p:cTn>
      </p:par>
    </p:tnLst>
    <p:bldLst>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243379-2AF0-CFF6-F463-94F34B43D322}"/>
              </a:ext>
            </a:extLst>
          </p:cNvPr>
          <p:cNvSpPr>
            <a:spLocks noGrp="1"/>
          </p:cNvSpPr>
          <p:nvPr>
            <p:ph type="title"/>
          </p:nvPr>
        </p:nvSpPr>
        <p:spPr/>
        <p:txBody>
          <a:bodyPr/>
          <a:lstStyle/>
          <a:p>
            <a:r>
              <a:rPr lang="en-GB" dirty="0">
                <a:solidFill>
                  <a:schemeClr val="accent6"/>
                </a:solidFill>
              </a:rPr>
              <a:t>Results</a:t>
            </a:r>
          </a:p>
        </p:txBody>
      </p:sp>
      <p:grpSp>
        <p:nvGrpSpPr>
          <p:cNvPr id="7" name="Group 6">
            <a:extLst>
              <a:ext uri="{FF2B5EF4-FFF2-40B4-BE49-F238E27FC236}">
                <a16:creationId xmlns:a16="http://schemas.microsoft.com/office/drawing/2014/main" id="{816E857B-45F1-1942-32CC-FAA90FA89B42}"/>
              </a:ext>
            </a:extLst>
          </p:cNvPr>
          <p:cNvGrpSpPr/>
          <p:nvPr/>
        </p:nvGrpSpPr>
        <p:grpSpPr>
          <a:xfrm>
            <a:off x="219433" y="6198781"/>
            <a:ext cx="11847197" cy="550362"/>
            <a:chOff x="219433" y="6198781"/>
            <a:chExt cx="11847197" cy="550362"/>
          </a:xfrm>
        </p:grpSpPr>
        <p:grpSp>
          <p:nvGrpSpPr>
            <p:cNvPr id="8" name="Group 7">
              <a:extLst>
                <a:ext uri="{FF2B5EF4-FFF2-40B4-BE49-F238E27FC236}">
                  <a16:creationId xmlns:a16="http://schemas.microsoft.com/office/drawing/2014/main" id="{1EEE28FF-DC5F-F90B-1DE7-A0AC99EEF88C}"/>
                </a:ext>
              </a:extLst>
            </p:cNvPr>
            <p:cNvGrpSpPr/>
            <p:nvPr/>
          </p:nvGrpSpPr>
          <p:grpSpPr>
            <a:xfrm>
              <a:off x="680353" y="6198781"/>
              <a:ext cx="11386277" cy="550362"/>
              <a:chOff x="680353" y="6198781"/>
              <a:chExt cx="11386277" cy="550362"/>
            </a:xfrm>
          </p:grpSpPr>
          <p:grpSp>
            <p:nvGrpSpPr>
              <p:cNvPr id="10" name="Group 9">
                <a:extLst>
                  <a:ext uri="{FF2B5EF4-FFF2-40B4-BE49-F238E27FC236}">
                    <a16:creationId xmlns:a16="http://schemas.microsoft.com/office/drawing/2014/main" id="{1B9D370E-BF48-8DBE-2F9D-57A0F6A6CC14}"/>
                  </a:ext>
                </a:extLst>
              </p:cNvPr>
              <p:cNvGrpSpPr/>
              <p:nvPr/>
            </p:nvGrpSpPr>
            <p:grpSpPr>
              <a:xfrm>
                <a:off x="680353" y="6198781"/>
                <a:ext cx="10836000" cy="550362"/>
                <a:chOff x="680353" y="6198781"/>
                <a:chExt cx="10836000" cy="550362"/>
              </a:xfrm>
            </p:grpSpPr>
            <p:sp>
              <p:nvSpPr>
                <p:cNvPr id="12" name="Title 1">
                  <a:extLst>
                    <a:ext uri="{FF2B5EF4-FFF2-40B4-BE49-F238E27FC236}">
                      <a16:creationId xmlns:a16="http://schemas.microsoft.com/office/drawing/2014/main" id="{6E10385E-9378-67BE-DEFE-B32A6BBBD06F}"/>
                    </a:ext>
                  </a:extLst>
                </p:cNvPr>
                <p:cNvSpPr txBox="1">
                  <a:spLocks/>
                </p:cNvSpPr>
                <p:nvPr/>
              </p:nvSpPr>
              <p:spPr>
                <a:xfrm>
                  <a:off x="2531282" y="6307635"/>
                  <a:ext cx="843126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kumimoji="0" lang="en-GB" sz="18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Carbon Emission Estimation In Edge Cloud Computing Simulations</a:t>
                  </a:r>
                  <a:endParaRPr lang="en-GB" sz="1200" dirty="0">
                    <a:solidFill>
                      <a:schemeClr val="tx1"/>
                    </a:solidFill>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6498144-FC07-E170-DDF8-C918402E07A9}"/>
                    </a:ext>
                  </a:extLst>
                </p:cNvPr>
                <p:cNvCxnSpPr>
                  <a:cxnSpLocks noChangeAspect="1"/>
                </p:cNvCxnSpPr>
                <p:nvPr/>
              </p:nvCxnSpPr>
              <p:spPr>
                <a:xfrm>
                  <a:off x="680353" y="6198781"/>
                  <a:ext cx="10836000" cy="360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Title 1">
                <a:extLst>
                  <a:ext uri="{FF2B5EF4-FFF2-40B4-BE49-F238E27FC236}">
                    <a16:creationId xmlns:a16="http://schemas.microsoft.com/office/drawing/2014/main" id="{F12A443E-967A-2C24-DA3D-E195C32A969E}"/>
                  </a:ext>
                </a:extLst>
              </p:cNvPr>
              <p:cNvSpPr txBox="1">
                <a:spLocks/>
              </p:cNvSpPr>
              <p:nvPr/>
            </p:nvSpPr>
            <p:spPr>
              <a:xfrm>
                <a:off x="11516353" y="6307635"/>
                <a:ext cx="550277" cy="441508"/>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9</a:t>
                </a:r>
              </a:p>
            </p:txBody>
          </p:sp>
        </p:grpSp>
        <p:sp>
          <p:nvSpPr>
            <p:cNvPr id="9" name="Title 1">
              <a:extLst>
                <a:ext uri="{FF2B5EF4-FFF2-40B4-BE49-F238E27FC236}">
                  <a16:creationId xmlns:a16="http://schemas.microsoft.com/office/drawing/2014/main" id="{1E0DDEC2-2AFF-AB8D-A962-53565885D1D5}"/>
                </a:ext>
              </a:extLst>
            </p:cNvPr>
            <p:cNvSpPr txBox="1">
              <a:spLocks/>
            </p:cNvSpPr>
            <p:nvPr/>
          </p:nvSpPr>
          <p:spPr>
            <a:xfrm>
              <a:off x="219433" y="6307635"/>
              <a:ext cx="1758045" cy="4415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GB" sz="1800" dirty="0">
                  <a:solidFill>
                    <a:schemeClr val="tx1"/>
                  </a:solidFill>
                </a:rPr>
                <a:t>March 2024</a:t>
              </a:r>
            </a:p>
          </p:txBody>
        </p:sp>
      </p:grpSp>
      <p:sp>
        <p:nvSpPr>
          <p:cNvPr id="19" name="TextBox 18">
            <a:extLst>
              <a:ext uri="{FF2B5EF4-FFF2-40B4-BE49-F238E27FC236}">
                <a16:creationId xmlns:a16="http://schemas.microsoft.com/office/drawing/2014/main" id="{71E3CEC4-5E74-E0C7-43CD-B36C273D92EC}"/>
              </a:ext>
            </a:extLst>
          </p:cNvPr>
          <p:cNvSpPr txBox="1"/>
          <p:nvPr/>
        </p:nvSpPr>
        <p:spPr>
          <a:xfrm>
            <a:off x="219433" y="1300539"/>
            <a:ext cx="5655803" cy="707886"/>
          </a:xfrm>
          <a:prstGeom prst="rect">
            <a:avLst/>
          </a:prstGeom>
          <a:noFill/>
        </p:spPr>
        <p:txBody>
          <a:bodyPr wrap="square" rtlCol="0">
            <a:spAutoFit/>
          </a:bodyPr>
          <a:lstStyle/>
          <a:p>
            <a:pPr marL="457200" indent="-457200">
              <a:buFont typeface="Arial" panose="020B0604020202020204" pitchFamily="34" charset="0"/>
              <a:buChar char="•"/>
            </a:pPr>
            <a:r>
              <a:rPr lang="en-GB" sz="2000" dirty="0"/>
              <a:t>Carbon emissions estimations varied for different plots:</a:t>
            </a:r>
          </a:p>
        </p:txBody>
      </p:sp>
      <p:sp>
        <p:nvSpPr>
          <p:cNvPr id="21" name="TextBox 20">
            <a:extLst>
              <a:ext uri="{FF2B5EF4-FFF2-40B4-BE49-F238E27FC236}">
                <a16:creationId xmlns:a16="http://schemas.microsoft.com/office/drawing/2014/main" id="{C162A18F-373C-5580-98BC-89DF845DE318}"/>
              </a:ext>
            </a:extLst>
          </p:cNvPr>
          <p:cNvSpPr txBox="1"/>
          <p:nvPr/>
        </p:nvSpPr>
        <p:spPr>
          <a:xfrm>
            <a:off x="219433" y="1300539"/>
            <a:ext cx="5655803" cy="1323439"/>
          </a:xfrm>
          <a:prstGeom prst="rect">
            <a:avLst/>
          </a:prstGeom>
          <a:noFill/>
        </p:spPr>
        <p:txBody>
          <a:bodyPr wrap="square" rtlCol="0">
            <a:spAutoFit/>
          </a:bodyPr>
          <a:lstStyle/>
          <a:p>
            <a:pPr marL="457200" indent="-457200">
              <a:buFont typeface="Arial" panose="020B0604020202020204" pitchFamily="34" charset="0"/>
              <a:buChar char="•"/>
            </a:pPr>
            <a:r>
              <a:rPr lang="en-GB" sz="2000" dirty="0"/>
              <a:t>Carbon emissions estimations varied for different plots:</a:t>
            </a:r>
          </a:p>
          <a:p>
            <a:pPr marL="914400" lvl="1" indent="-457200">
              <a:buFont typeface="Arial" panose="020B0604020202020204" pitchFamily="34" charset="0"/>
              <a:buChar char="•"/>
            </a:pPr>
            <a:r>
              <a:rPr lang="en-GB" sz="2000" dirty="0"/>
              <a:t>Plot 1 (W, S, G, B) produced 127 gCo2eq. </a:t>
            </a:r>
          </a:p>
        </p:txBody>
      </p:sp>
      <p:sp>
        <p:nvSpPr>
          <p:cNvPr id="22" name="TextBox 21">
            <a:extLst>
              <a:ext uri="{FF2B5EF4-FFF2-40B4-BE49-F238E27FC236}">
                <a16:creationId xmlns:a16="http://schemas.microsoft.com/office/drawing/2014/main" id="{C66D1B80-5689-4912-86B2-926AF0ED357E}"/>
              </a:ext>
            </a:extLst>
          </p:cNvPr>
          <p:cNvSpPr txBox="1"/>
          <p:nvPr/>
        </p:nvSpPr>
        <p:spPr>
          <a:xfrm>
            <a:off x="219433" y="1300539"/>
            <a:ext cx="5655803" cy="1938992"/>
          </a:xfrm>
          <a:prstGeom prst="rect">
            <a:avLst/>
          </a:prstGeom>
          <a:noFill/>
        </p:spPr>
        <p:txBody>
          <a:bodyPr wrap="square" rtlCol="0">
            <a:spAutoFit/>
          </a:bodyPr>
          <a:lstStyle/>
          <a:p>
            <a:pPr marL="457200" indent="-457200">
              <a:buFont typeface="Arial" panose="020B0604020202020204" pitchFamily="34" charset="0"/>
              <a:buChar char="•"/>
            </a:pPr>
            <a:r>
              <a:rPr lang="en-GB" sz="2000" dirty="0"/>
              <a:t>Carbon emissions estimations varied for different plots:</a:t>
            </a:r>
          </a:p>
          <a:p>
            <a:pPr marL="914400" lvl="1" indent="-457200">
              <a:buFont typeface="Arial" panose="020B0604020202020204" pitchFamily="34" charset="0"/>
              <a:buChar char="•"/>
            </a:pPr>
            <a:r>
              <a:rPr lang="en-GB" sz="2000" dirty="0"/>
              <a:t>Plot 1 (W, S, G, B) produced 127 gCo2eq.</a:t>
            </a:r>
          </a:p>
          <a:p>
            <a:pPr marL="914400" lvl="1" indent="-457200">
              <a:buFont typeface="Arial" panose="020B0604020202020204" pitchFamily="34" charset="0"/>
              <a:buChar char="•"/>
            </a:pPr>
            <a:r>
              <a:rPr lang="en-GB" sz="2000" dirty="0"/>
              <a:t>Plot 2 (S, G, B) produced 379 gCo2eq.</a:t>
            </a:r>
          </a:p>
          <a:p>
            <a:pPr marL="914400" lvl="1" indent="-457200">
              <a:buFont typeface="Arial" panose="020B0604020202020204" pitchFamily="34" charset="0"/>
              <a:buChar char="•"/>
            </a:pPr>
            <a:r>
              <a:rPr lang="en-GB" sz="2000" dirty="0"/>
              <a:t>Plot 3 (W, B) produced 52 gCo2eq.</a:t>
            </a:r>
          </a:p>
        </p:txBody>
      </p:sp>
      <p:sp>
        <p:nvSpPr>
          <p:cNvPr id="23" name="TextBox 22">
            <a:extLst>
              <a:ext uri="{FF2B5EF4-FFF2-40B4-BE49-F238E27FC236}">
                <a16:creationId xmlns:a16="http://schemas.microsoft.com/office/drawing/2014/main" id="{2859F0E1-C050-9A7A-762F-AAF7458CFBBC}"/>
              </a:ext>
            </a:extLst>
          </p:cNvPr>
          <p:cNvSpPr txBox="1"/>
          <p:nvPr/>
        </p:nvSpPr>
        <p:spPr>
          <a:xfrm>
            <a:off x="219433" y="1300539"/>
            <a:ext cx="5655803" cy="2246769"/>
          </a:xfrm>
          <a:prstGeom prst="rect">
            <a:avLst/>
          </a:prstGeom>
          <a:noFill/>
        </p:spPr>
        <p:txBody>
          <a:bodyPr wrap="square" rtlCol="0">
            <a:spAutoFit/>
          </a:bodyPr>
          <a:lstStyle/>
          <a:p>
            <a:pPr marL="457200" indent="-457200">
              <a:buFont typeface="Arial" panose="020B0604020202020204" pitchFamily="34" charset="0"/>
              <a:buChar char="•"/>
            </a:pPr>
            <a:r>
              <a:rPr lang="en-GB" sz="2000" dirty="0"/>
              <a:t>Carbon emissions estimations varied for different plots:</a:t>
            </a:r>
          </a:p>
          <a:p>
            <a:pPr marL="914400" lvl="1" indent="-457200">
              <a:buFont typeface="Arial" panose="020B0604020202020204" pitchFamily="34" charset="0"/>
              <a:buChar char="•"/>
            </a:pPr>
            <a:r>
              <a:rPr lang="en-GB" sz="2000" dirty="0"/>
              <a:t>Plot 1 (W, S, G, B) produced 127 gCo2eq.</a:t>
            </a:r>
          </a:p>
          <a:p>
            <a:pPr marL="914400" lvl="1" indent="-457200">
              <a:buFont typeface="Arial" panose="020B0604020202020204" pitchFamily="34" charset="0"/>
              <a:buChar char="•"/>
            </a:pPr>
            <a:r>
              <a:rPr lang="en-GB" sz="2000" dirty="0"/>
              <a:t>Plot 2 (S, G, B) produced 379 gCo2eq.</a:t>
            </a:r>
          </a:p>
          <a:p>
            <a:pPr marL="914400" lvl="1" indent="-457200">
              <a:buFont typeface="Arial" panose="020B0604020202020204" pitchFamily="34" charset="0"/>
              <a:buChar char="•"/>
            </a:pPr>
            <a:r>
              <a:rPr lang="en-GB" sz="2000" dirty="0"/>
              <a:t>Plot 3 (W, B) produced 52 gCo2eq.</a:t>
            </a:r>
          </a:p>
          <a:p>
            <a:pPr marL="914400" lvl="1" indent="-457200">
              <a:buFont typeface="Arial" panose="020B0604020202020204" pitchFamily="34" charset="0"/>
              <a:buChar char="•"/>
            </a:pPr>
            <a:r>
              <a:rPr lang="en-GB" sz="2000" dirty="0"/>
              <a:t>Plot 4 (G, B) produced 641 gCo2eq. </a:t>
            </a:r>
          </a:p>
        </p:txBody>
      </p:sp>
      <p:sp>
        <p:nvSpPr>
          <p:cNvPr id="24" name="TextBox 23">
            <a:extLst>
              <a:ext uri="{FF2B5EF4-FFF2-40B4-BE49-F238E27FC236}">
                <a16:creationId xmlns:a16="http://schemas.microsoft.com/office/drawing/2014/main" id="{B34FB901-C396-40B8-AC80-C545D05017B1}"/>
              </a:ext>
            </a:extLst>
          </p:cNvPr>
          <p:cNvSpPr txBox="1"/>
          <p:nvPr/>
        </p:nvSpPr>
        <p:spPr>
          <a:xfrm>
            <a:off x="219433" y="1300539"/>
            <a:ext cx="5655803" cy="3170099"/>
          </a:xfrm>
          <a:prstGeom prst="rect">
            <a:avLst/>
          </a:prstGeom>
          <a:noFill/>
        </p:spPr>
        <p:txBody>
          <a:bodyPr wrap="square" rtlCol="0">
            <a:spAutoFit/>
          </a:bodyPr>
          <a:lstStyle/>
          <a:p>
            <a:pPr marL="457200" indent="-457200">
              <a:buFont typeface="Arial" panose="020B0604020202020204" pitchFamily="34" charset="0"/>
              <a:buChar char="•"/>
            </a:pPr>
            <a:r>
              <a:rPr lang="en-GB" sz="2000" dirty="0"/>
              <a:t>Carbon emissions estimations varied for different plots:</a:t>
            </a:r>
          </a:p>
          <a:p>
            <a:pPr marL="914400" lvl="1" indent="-457200">
              <a:buFont typeface="Arial" panose="020B0604020202020204" pitchFamily="34" charset="0"/>
              <a:buChar char="•"/>
            </a:pPr>
            <a:r>
              <a:rPr lang="en-GB" sz="2000" dirty="0"/>
              <a:t>Plot 1 (W, S, G, B) produced 127 gCo2eq.</a:t>
            </a:r>
          </a:p>
          <a:p>
            <a:pPr marL="914400" lvl="1" indent="-457200">
              <a:buFont typeface="Arial" panose="020B0604020202020204" pitchFamily="34" charset="0"/>
              <a:buChar char="•"/>
            </a:pPr>
            <a:r>
              <a:rPr lang="en-GB" sz="2000" dirty="0"/>
              <a:t>Plot 2 (S, G, B) produced 379 gCo2eq.</a:t>
            </a:r>
          </a:p>
          <a:p>
            <a:pPr marL="914400" lvl="1" indent="-457200">
              <a:buFont typeface="Arial" panose="020B0604020202020204" pitchFamily="34" charset="0"/>
              <a:buChar char="•"/>
            </a:pPr>
            <a:r>
              <a:rPr lang="en-GB" sz="2000" dirty="0"/>
              <a:t>Plot 3 (W, B) produced 52 gCo2eq.</a:t>
            </a:r>
          </a:p>
          <a:p>
            <a:pPr marL="914400" lvl="1" indent="-457200">
              <a:buFont typeface="Arial" panose="020B0604020202020204" pitchFamily="34" charset="0"/>
              <a:buChar char="•"/>
            </a:pPr>
            <a:r>
              <a:rPr lang="en-GB" sz="2000" dirty="0"/>
              <a:t>Plot 4 (G, B) produced 641 gCo2eq.</a:t>
            </a:r>
          </a:p>
          <a:p>
            <a:pPr marL="457200" indent="-457200">
              <a:buFont typeface="Arial" panose="020B0604020202020204" pitchFamily="34" charset="0"/>
              <a:buChar char="•"/>
            </a:pPr>
            <a:endParaRPr lang="en-GB" sz="2000" dirty="0"/>
          </a:p>
          <a:p>
            <a:pPr marL="457200" indent="-457200">
              <a:buFont typeface="Arial" panose="020B0604020202020204" pitchFamily="34" charset="0"/>
              <a:buChar char="•"/>
            </a:pPr>
            <a:r>
              <a:rPr lang="en-GB" sz="2000" dirty="0"/>
              <a:t>Differences in emissions between the highest and lowest plots was </a:t>
            </a:r>
            <a:r>
              <a:rPr lang="en-GB" sz="2000" b="1" dirty="0"/>
              <a:t>90%</a:t>
            </a:r>
            <a:r>
              <a:rPr lang="en-GB" sz="2000" dirty="0"/>
              <a:t>.</a:t>
            </a:r>
          </a:p>
        </p:txBody>
      </p:sp>
      <p:sp>
        <p:nvSpPr>
          <p:cNvPr id="25" name="TextBox 24">
            <a:extLst>
              <a:ext uri="{FF2B5EF4-FFF2-40B4-BE49-F238E27FC236}">
                <a16:creationId xmlns:a16="http://schemas.microsoft.com/office/drawing/2014/main" id="{04E8117C-7ACC-4A34-2D6C-2B2EA576BEA5}"/>
              </a:ext>
            </a:extLst>
          </p:cNvPr>
          <p:cNvSpPr txBox="1"/>
          <p:nvPr/>
        </p:nvSpPr>
        <p:spPr>
          <a:xfrm>
            <a:off x="219433" y="1300539"/>
            <a:ext cx="5655803" cy="4708981"/>
          </a:xfrm>
          <a:prstGeom prst="rect">
            <a:avLst/>
          </a:prstGeom>
          <a:noFill/>
        </p:spPr>
        <p:txBody>
          <a:bodyPr wrap="square" rtlCol="0">
            <a:spAutoFit/>
          </a:bodyPr>
          <a:lstStyle/>
          <a:p>
            <a:pPr marL="457200" indent="-457200">
              <a:buFont typeface="Arial" panose="020B0604020202020204" pitchFamily="34" charset="0"/>
              <a:buChar char="•"/>
            </a:pPr>
            <a:r>
              <a:rPr lang="en-GB" sz="2000" dirty="0"/>
              <a:t>Carbon emissions estimations varied for different plots:</a:t>
            </a:r>
          </a:p>
          <a:p>
            <a:pPr marL="914400" lvl="1" indent="-457200">
              <a:buFont typeface="Arial" panose="020B0604020202020204" pitchFamily="34" charset="0"/>
              <a:buChar char="•"/>
            </a:pPr>
            <a:r>
              <a:rPr lang="en-GB" sz="2000" dirty="0"/>
              <a:t>Plot 1 (W, S, G, B) produced 127 gCo2eq.</a:t>
            </a:r>
          </a:p>
          <a:p>
            <a:pPr marL="914400" lvl="1" indent="-457200">
              <a:buFont typeface="Arial" panose="020B0604020202020204" pitchFamily="34" charset="0"/>
              <a:buChar char="•"/>
            </a:pPr>
            <a:r>
              <a:rPr lang="en-GB" sz="2000" dirty="0"/>
              <a:t>Plot 2 (S, G, B) produced 379 gCo2eq.</a:t>
            </a:r>
          </a:p>
          <a:p>
            <a:pPr marL="914400" lvl="1" indent="-457200">
              <a:buFont typeface="Arial" panose="020B0604020202020204" pitchFamily="34" charset="0"/>
              <a:buChar char="•"/>
            </a:pPr>
            <a:r>
              <a:rPr lang="en-GB" sz="2000" dirty="0"/>
              <a:t>Plot 3 (W, B) produced 52 gCo2eq.</a:t>
            </a:r>
          </a:p>
          <a:p>
            <a:pPr marL="914400" lvl="1" indent="-457200">
              <a:buFont typeface="Arial" panose="020B0604020202020204" pitchFamily="34" charset="0"/>
              <a:buChar char="•"/>
            </a:pPr>
            <a:r>
              <a:rPr lang="en-GB" sz="2000" dirty="0"/>
              <a:t>Plot 4 (G, B) produced 641 gCo2eq.</a:t>
            </a:r>
          </a:p>
          <a:p>
            <a:pPr marL="457200" indent="-457200">
              <a:buFont typeface="Arial" panose="020B0604020202020204" pitchFamily="34" charset="0"/>
              <a:buChar char="•"/>
            </a:pPr>
            <a:endParaRPr lang="en-GB" sz="2000" dirty="0"/>
          </a:p>
          <a:p>
            <a:pPr marL="457200" indent="-457200">
              <a:buFont typeface="Arial" panose="020B0604020202020204" pitchFamily="34" charset="0"/>
              <a:buChar char="•"/>
            </a:pPr>
            <a:r>
              <a:rPr lang="en-GB" sz="2000" dirty="0"/>
              <a:t>Differences in emissions between the highest and lowest plots was </a:t>
            </a:r>
            <a:r>
              <a:rPr lang="en-GB" sz="2000" b="1" dirty="0"/>
              <a:t>90%</a:t>
            </a:r>
            <a:r>
              <a:rPr lang="en-GB" sz="2000" dirty="0"/>
              <a:t>.</a:t>
            </a:r>
          </a:p>
          <a:p>
            <a:pPr marL="457200" indent="-457200">
              <a:buFont typeface="Arial" panose="020B0604020202020204" pitchFamily="34" charset="0"/>
              <a:buChar char="•"/>
            </a:pPr>
            <a:endParaRPr lang="en-GB" sz="2000" dirty="0"/>
          </a:p>
          <a:p>
            <a:pPr marL="457200" indent="-457200">
              <a:buFont typeface="Arial" panose="020B0604020202020204" pitchFamily="34" charset="0"/>
              <a:buChar char="•"/>
            </a:pPr>
            <a:r>
              <a:rPr lang="en-GB" sz="2000" dirty="0"/>
              <a:t>As a result, it was clear that ECO-LEAF achieved its goal for the scenario by producing different carbon emissions due to the different sources that were available.</a:t>
            </a:r>
          </a:p>
        </p:txBody>
      </p:sp>
      <p:sp>
        <p:nvSpPr>
          <p:cNvPr id="31" name="TextBox 30">
            <a:extLst>
              <a:ext uri="{FF2B5EF4-FFF2-40B4-BE49-F238E27FC236}">
                <a16:creationId xmlns:a16="http://schemas.microsoft.com/office/drawing/2014/main" id="{75DDEC52-202D-4B4D-E176-AE1A32FC4BEB}"/>
              </a:ext>
            </a:extLst>
          </p:cNvPr>
          <p:cNvSpPr txBox="1"/>
          <p:nvPr/>
        </p:nvSpPr>
        <p:spPr>
          <a:xfrm>
            <a:off x="219433" y="1301641"/>
            <a:ext cx="5655803" cy="1631216"/>
          </a:xfrm>
          <a:prstGeom prst="rect">
            <a:avLst/>
          </a:prstGeom>
          <a:noFill/>
        </p:spPr>
        <p:txBody>
          <a:bodyPr wrap="square" rtlCol="0">
            <a:spAutoFit/>
          </a:bodyPr>
          <a:lstStyle/>
          <a:p>
            <a:pPr marL="457200" indent="-457200">
              <a:buFont typeface="Arial" panose="020B0604020202020204" pitchFamily="34" charset="0"/>
              <a:buChar char="•"/>
            </a:pPr>
            <a:r>
              <a:rPr lang="en-GB" sz="2000" dirty="0"/>
              <a:t>Carbon emissions estimations varied for different plots:</a:t>
            </a:r>
          </a:p>
          <a:p>
            <a:pPr marL="914400" lvl="1" indent="-457200">
              <a:buFont typeface="Arial" panose="020B0604020202020204" pitchFamily="34" charset="0"/>
              <a:buChar char="•"/>
            </a:pPr>
            <a:r>
              <a:rPr lang="en-GB" sz="2000" dirty="0"/>
              <a:t>Plot 1 (W, S, G, B) produced 127 gCo2eq.</a:t>
            </a:r>
          </a:p>
          <a:p>
            <a:pPr marL="914400" lvl="1" indent="-457200">
              <a:buFont typeface="Arial" panose="020B0604020202020204" pitchFamily="34" charset="0"/>
              <a:buChar char="•"/>
            </a:pPr>
            <a:r>
              <a:rPr lang="en-GB" sz="2000" dirty="0"/>
              <a:t>Plot 2 (S, G, B) produced 379 gCo2eq.</a:t>
            </a:r>
          </a:p>
        </p:txBody>
      </p:sp>
      <p:pic>
        <p:nvPicPr>
          <p:cNvPr id="35" name="Picture 34" descr="A graph of different sources&#10;&#10;Description automatically generated with medium confidence">
            <a:extLst>
              <a:ext uri="{FF2B5EF4-FFF2-40B4-BE49-F238E27FC236}">
                <a16:creationId xmlns:a16="http://schemas.microsoft.com/office/drawing/2014/main" id="{7532CD22-48C0-460A-936C-9E2751811A7D}"/>
              </a:ext>
            </a:extLst>
          </p:cNvPr>
          <p:cNvPicPr>
            <a:picLocks noChangeAspect="1"/>
          </p:cNvPicPr>
          <p:nvPr/>
        </p:nvPicPr>
        <p:blipFill rotWithShape="1">
          <a:blip r:embed="rId6"/>
          <a:srcRect b="78748"/>
          <a:stretch/>
        </p:blipFill>
        <p:spPr>
          <a:xfrm>
            <a:off x="5663123" y="594713"/>
            <a:ext cx="5728776" cy="1355819"/>
          </a:xfrm>
          <a:prstGeom prst="rect">
            <a:avLst/>
          </a:prstGeom>
        </p:spPr>
      </p:pic>
      <p:pic>
        <p:nvPicPr>
          <p:cNvPr id="36" name="Picture 35" descr="A graph of different sources&#10;&#10;Description automatically generated with medium confidence">
            <a:extLst>
              <a:ext uri="{FF2B5EF4-FFF2-40B4-BE49-F238E27FC236}">
                <a16:creationId xmlns:a16="http://schemas.microsoft.com/office/drawing/2014/main" id="{C98E4F3E-B9AA-403A-5FB3-3302EE2ADAAB}"/>
              </a:ext>
            </a:extLst>
          </p:cNvPr>
          <p:cNvPicPr>
            <a:picLocks noChangeAspect="1"/>
          </p:cNvPicPr>
          <p:nvPr/>
        </p:nvPicPr>
        <p:blipFill rotWithShape="1">
          <a:blip r:embed="rId6"/>
          <a:srcRect t="22101" b="55871"/>
          <a:stretch/>
        </p:blipFill>
        <p:spPr>
          <a:xfrm>
            <a:off x="5663123" y="1887956"/>
            <a:ext cx="5728776" cy="1405297"/>
          </a:xfrm>
          <a:prstGeom prst="rect">
            <a:avLst/>
          </a:prstGeom>
        </p:spPr>
      </p:pic>
      <p:pic>
        <p:nvPicPr>
          <p:cNvPr id="37" name="Picture 36" descr="A graph of different sources&#10;&#10;Description automatically generated with medium confidence">
            <a:extLst>
              <a:ext uri="{FF2B5EF4-FFF2-40B4-BE49-F238E27FC236}">
                <a16:creationId xmlns:a16="http://schemas.microsoft.com/office/drawing/2014/main" id="{5C7AAB1D-2EDD-ED4A-FDED-685C377BC32C}"/>
              </a:ext>
            </a:extLst>
          </p:cNvPr>
          <p:cNvPicPr>
            <a:picLocks noChangeAspect="1"/>
          </p:cNvPicPr>
          <p:nvPr/>
        </p:nvPicPr>
        <p:blipFill rotWithShape="1">
          <a:blip r:embed="rId6"/>
          <a:srcRect t="45574" b="32099"/>
          <a:stretch/>
        </p:blipFill>
        <p:spPr>
          <a:xfrm>
            <a:off x="5663123" y="3212973"/>
            <a:ext cx="5728776" cy="1424342"/>
          </a:xfrm>
          <a:prstGeom prst="rect">
            <a:avLst/>
          </a:prstGeom>
        </p:spPr>
      </p:pic>
      <p:pic>
        <p:nvPicPr>
          <p:cNvPr id="38" name="Picture 37" descr="A graph of different sources&#10;&#10;Description automatically generated with medium confidence">
            <a:extLst>
              <a:ext uri="{FF2B5EF4-FFF2-40B4-BE49-F238E27FC236}">
                <a16:creationId xmlns:a16="http://schemas.microsoft.com/office/drawing/2014/main" id="{051CECEB-8CF4-F096-645A-D5E600AB6E6B}"/>
              </a:ext>
            </a:extLst>
          </p:cNvPr>
          <p:cNvPicPr>
            <a:picLocks noChangeAspect="1"/>
          </p:cNvPicPr>
          <p:nvPr/>
        </p:nvPicPr>
        <p:blipFill rotWithShape="1">
          <a:blip r:embed="rId6"/>
          <a:srcRect t="69606" b="4131"/>
          <a:stretch/>
        </p:blipFill>
        <p:spPr>
          <a:xfrm>
            <a:off x="5663123" y="4444079"/>
            <a:ext cx="5728776" cy="1675493"/>
          </a:xfrm>
          <a:prstGeom prst="rect">
            <a:avLst/>
          </a:prstGeom>
        </p:spPr>
      </p:pic>
      <p:pic>
        <p:nvPicPr>
          <p:cNvPr id="41" name="Picture 40" descr="A graph of different sources&#10;&#10;Description automatically generated with medium confidence">
            <a:extLst>
              <a:ext uri="{FF2B5EF4-FFF2-40B4-BE49-F238E27FC236}">
                <a16:creationId xmlns:a16="http://schemas.microsoft.com/office/drawing/2014/main" id="{1F060881-0FCC-562F-FFE0-7321DF3DC99F}"/>
              </a:ext>
            </a:extLst>
          </p:cNvPr>
          <p:cNvPicPr>
            <a:picLocks noChangeAspect="1"/>
          </p:cNvPicPr>
          <p:nvPr/>
        </p:nvPicPr>
        <p:blipFill rotWithShape="1">
          <a:blip r:embed="rId6"/>
          <a:srcRect l="9140" t="97072" r="24174" b="-1255"/>
          <a:stretch/>
        </p:blipFill>
        <p:spPr>
          <a:xfrm>
            <a:off x="6617368" y="327831"/>
            <a:ext cx="3820286" cy="266882"/>
          </a:xfrm>
          <a:prstGeom prst="rect">
            <a:avLst/>
          </a:prstGeom>
        </p:spPr>
      </p:pic>
      <p:pic>
        <p:nvPicPr>
          <p:cNvPr id="87" name="Audio 86">
            <a:hlinkClick r:id="" action="ppaction://media"/>
            <a:extLst>
              <a:ext uri="{FF2B5EF4-FFF2-40B4-BE49-F238E27FC236}">
                <a16:creationId xmlns:a16="http://schemas.microsoft.com/office/drawing/2014/main" id="{991C948D-276B-2626-EF63-7C4DA454346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87500" t="-287500" r="-287500" b="-28750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1366548"/>
      </p:ext>
    </p:extLst>
  </p:cSld>
  <p:clrMapOvr>
    <a:masterClrMapping/>
  </p:clrMapOvr>
  <mc:AlternateContent xmlns:mc="http://schemas.openxmlformats.org/markup-compatibility/2006">
    <mc:Choice xmlns:p14="http://schemas.microsoft.com/office/powerpoint/2010/main" Requires="p14">
      <p:transition spd="slow" p14:dur="2000" advTm="80195"/>
    </mc:Choice>
    <mc:Fallback>
      <p:transition spd="slow" advTm="80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87"/>
                </p:tgtEl>
              </p:cMediaNode>
            </p:audio>
          </p:childTnLst>
        </p:cTn>
      </p:par>
    </p:tnLst>
    <p:bldLst>
      <p:bldP spid="19" grpId="0"/>
      <p:bldP spid="21" grpId="0"/>
      <p:bldP spid="22" grpId="0"/>
      <p:bldP spid="23" grpId="0"/>
      <p:bldP spid="24" grpId="0"/>
      <p:bldP spid="25"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18|15.4|19.3"/>
</p:tagLst>
</file>

<file path=ppt/tags/tag10.xml><?xml version="1.0" encoding="utf-8"?>
<p:tagLst xmlns:a="http://schemas.openxmlformats.org/drawingml/2006/main" xmlns:r="http://schemas.openxmlformats.org/officeDocument/2006/relationships" xmlns:p="http://schemas.openxmlformats.org/presentationml/2006/main">
  <p:tag name="TIMING" val="|0.3|0.2|0.2|0.2|0.2|0.2"/>
</p:tagLst>
</file>

<file path=ppt/tags/tag2.xml><?xml version="1.0" encoding="utf-8"?>
<p:tagLst xmlns:a="http://schemas.openxmlformats.org/drawingml/2006/main" xmlns:r="http://schemas.openxmlformats.org/officeDocument/2006/relationships" xmlns:p="http://schemas.openxmlformats.org/presentationml/2006/main">
  <p:tag name="TIMING" val="|0.4|13.4|11.4"/>
</p:tagLst>
</file>

<file path=ppt/tags/tag3.xml><?xml version="1.0" encoding="utf-8"?>
<p:tagLst xmlns:a="http://schemas.openxmlformats.org/drawingml/2006/main" xmlns:r="http://schemas.openxmlformats.org/officeDocument/2006/relationships" xmlns:p="http://schemas.openxmlformats.org/presentationml/2006/main">
  <p:tag name="TIMING" val="|0.2|19.1|19.7|16.5"/>
</p:tagLst>
</file>

<file path=ppt/tags/tag4.xml><?xml version="1.0" encoding="utf-8"?>
<p:tagLst xmlns:a="http://schemas.openxmlformats.org/drawingml/2006/main" xmlns:r="http://schemas.openxmlformats.org/officeDocument/2006/relationships" xmlns:p="http://schemas.openxmlformats.org/presentationml/2006/main">
  <p:tag name="TIMING" val="|0.6|12|4|5.7|5.4|5.3|12.8"/>
</p:tagLst>
</file>

<file path=ppt/tags/tag5.xml><?xml version="1.0" encoding="utf-8"?>
<p:tagLst xmlns:a="http://schemas.openxmlformats.org/drawingml/2006/main" xmlns:r="http://schemas.openxmlformats.org/officeDocument/2006/relationships" xmlns:p="http://schemas.openxmlformats.org/presentationml/2006/main">
  <p:tag name="TIMING" val="|1|26.3|5.1|3.5|3.7|26"/>
</p:tagLst>
</file>

<file path=ppt/tags/tag6.xml><?xml version="1.0" encoding="utf-8"?>
<p:tagLst xmlns:a="http://schemas.openxmlformats.org/drawingml/2006/main" xmlns:r="http://schemas.openxmlformats.org/officeDocument/2006/relationships" xmlns:p="http://schemas.openxmlformats.org/presentationml/2006/main">
  <p:tag name="TIMING" val="|0.4|38.2|37.9"/>
</p:tagLst>
</file>

<file path=ppt/tags/tag7.xml><?xml version="1.0" encoding="utf-8"?>
<p:tagLst xmlns:a="http://schemas.openxmlformats.org/drawingml/2006/main" xmlns:r="http://schemas.openxmlformats.org/officeDocument/2006/relationships" xmlns:p="http://schemas.openxmlformats.org/presentationml/2006/main">
  <p:tag name="TIMING" val="|26.1|1.2|7.1|37.9"/>
</p:tagLst>
</file>

<file path=ppt/tags/tag8.xml><?xml version="1.0" encoding="utf-8"?>
<p:tagLst xmlns:a="http://schemas.openxmlformats.org/drawingml/2006/main" xmlns:r="http://schemas.openxmlformats.org/officeDocument/2006/relationships" xmlns:p="http://schemas.openxmlformats.org/presentationml/2006/main">
  <p:tag name="TIMING" val="|0.4|16.3|15|12.7|15.3|9.4"/>
</p:tagLst>
</file>

<file path=ppt/tags/tag9.xml><?xml version="1.0" encoding="utf-8"?>
<p:tagLst xmlns:a="http://schemas.openxmlformats.org/drawingml/2006/main" xmlns:r="http://schemas.openxmlformats.org/officeDocument/2006/relationships" xmlns:p="http://schemas.openxmlformats.org/presentationml/2006/main">
  <p:tag name="TIMING" val="|8|23.8|23.3"/>
</p:tagLst>
</file>

<file path=ppt/theme/theme1.xml><?xml version="1.0" encoding="utf-8"?>
<a:theme xmlns:a="http://schemas.openxmlformats.org/drawingml/2006/main" name="Office Theme">
  <a:themeElements>
    <a:clrScheme name="Custom 53">
      <a:dk1>
        <a:sysClr val="windowText" lastClr="000000"/>
      </a:dk1>
      <a:lt1>
        <a:sysClr val="window" lastClr="FFFFFF"/>
      </a:lt1>
      <a:dk2>
        <a:srgbClr val="666666"/>
      </a:dk2>
      <a:lt2>
        <a:srgbClr val="808080"/>
      </a:lt2>
      <a:accent1>
        <a:srgbClr val="ED1C24"/>
      </a:accent1>
      <a:accent2>
        <a:srgbClr val="F15A24"/>
      </a:accent2>
      <a:accent3>
        <a:srgbClr val="F7931E"/>
      </a:accent3>
      <a:accent4>
        <a:srgbClr val="FBB03B"/>
      </a:accent4>
      <a:accent5>
        <a:srgbClr val="FCCB00"/>
      </a:accent5>
      <a:accent6>
        <a:srgbClr val="70AD47"/>
      </a:accent6>
      <a:hlink>
        <a:srgbClr val="666666"/>
      </a:hlink>
      <a:folHlink>
        <a:srgbClr val="666666"/>
      </a:folHlink>
    </a:clrScheme>
    <a:fontScheme name="Custom 38">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5087816_TF34420931.potx" id="{598836B5-344E-4892-B465-5D616F36A4E1}" vid="{B3047A24-B45A-42AD-B37A-1FEBABCA93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3B6EBAF-D3F1-4C38-B9E9-9D4DBDA13976}">
  <ds:schemaRefs>
    <ds:schemaRef ds:uri="http://schemas.microsoft.com/sharepoint/v3/contenttype/forms"/>
  </ds:schemaRefs>
</ds:datastoreItem>
</file>

<file path=customXml/itemProps2.xml><?xml version="1.0" encoding="utf-8"?>
<ds:datastoreItem xmlns:ds="http://schemas.openxmlformats.org/officeDocument/2006/customXml" ds:itemID="{D5E0056C-22F7-43F0-A6CE-AE8B59378E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6599C0-B0B6-415D-9B63-E273EEA0EBF7}">
  <ds:schemaRefs>
    <ds:schemaRef ds:uri="http://schemas.microsoft.com/office/2006/metadata/properties"/>
    <ds:schemaRef ds:uri="http://www.w3.org/XML/1998/namespace"/>
    <ds:schemaRef ds:uri="http://purl.org/dc/elements/1.1/"/>
    <ds:schemaRef ds:uri="http://schemas.microsoft.com/office/2006/documentManagement/types"/>
    <ds:schemaRef ds:uri="http://purl.org/dc/terms/"/>
    <ds:schemaRef ds:uri="http://purl.org/dc/dcmitype/"/>
    <ds:schemaRef ds:uri="http://schemas.openxmlformats.org/package/2006/metadata/core-properties"/>
    <ds:schemaRef ds:uri="16c05727-aa75-4e4a-9b5f-8a80a1165891"/>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stage timeline</Template>
  <TotalTime>0</TotalTime>
  <Words>3565</Words>
  <Application>Microsoft Office PowerPoint</Application>
  <PresentationFormat>Widescreen</PresentationFormat>
  <Paragraphs>239</Paragraphs>
  <Slides>13</Slides>
  <Notes>12</Notes>
  <HiddenSlides>1</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Calibri</vt:lpstr>
      <vt:lpstr>Century Gothic</vt:lpstr>
      <vt:lpstr>Office Theme</vt:lpstr>
      <vt:lpstr>PowerPoint Presentation</vt:lpstr>
      <vt:lpstr>The Environmental Impact of Computing</vt:lpstr>
      <vt:lpstr>How is this being addressed?</vt:lpstr>
      <vt:lpstr>Fog Computing Simulators</vt:lpstr>
      <vt:lpstr>We Propose ECO-LEAF</vt:lpstr>
      <vt:lpstr>Power Sources and the Power Domain</vt:lpstr>
      <vt:lpstr>Events and Visualisation</vt:lpstr>
      <vt:lpstr>Evaluating ECO-LEAF: Scenario 7, Precision Agriculture </vt:lpstr>
      <vt:lpstr>Results</vt:lpstr>
      <vt:lpstr>Future Work</vt:lpstr>
      <vt:lpstr>Summary</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Update 4th October 2023</dc:title>
  <dc:creator>James Nurdin</dc:creator>
  <cp:lastModifiedBy>James Nurdin</cp:lastModifiedBy>
  <cp:revision>14</cp:revision>
  <dcterms:created xsi:type="dcterms:W3CDTF">2023-10-02T22:00:09Z</dcterms:created>
  <dcterms:modified xsi:type="dcterms:W3CDTF">2024-03-22T02:15:47Z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